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27"/>
  </p:notesMasterIdLst>
  <p:handoutMasterIdLst>
    <p:handoutMasterId r:id="rId228"/>
  </p:handoutMasterIdLst>
  <p:sldIdLst>
    <p:sldId id="403" r:id="rId3"/>
    <p:sldId id="520" r:id="rId4"/>
    <p:sldId id="336" r:id="rId5"/>
    <p:sldId id="259" r:id="rId6"/>
    <p:sldId id="574" r:id="rId7"/>
    <p:sldId id="671" r:id="rId8"/>
    <p:sldId id="674" r:id="rId9"/>
    <p:sldId id="675" r:id="rId10"/>
    <p:sldId id="552" r:id="rId11"/>
    <p:sldId id="409" r:id="rId12"/>
    <p:sldId id="407" r:id="rId13"/>
    <p:sldId id="445" r:id="rId14"/>
    <p:sldId id="447" r:id="rId15"/>
    <p:sldId id="446" r:id="rId16"/>
    <p:sldId id="306" r:id="rId17"/>
    <p:sldId id="415" r:id="rId18"/>
    <p:sldId id="279" r:id="rId19"/>
    <p:sldId id="280" r:id="rId20"/>
    <p:sldId id="282" r:id="rId21"/>
    <p:sldId id="283" r:id="rId22"/>
    <p:sldId id="410" r:id="rId23"/>
    <p:sldId id="411" r:id="rId24"/>
    <p:sldId id="333" r:id="rId25"/>
    <p:sldId id="521" r:id="rId26"/>
    <p:sldId id="522" r:id="rId27"/>
    <p:sldId id="523" r:id="rId28"/>
    <p:sldId id="524" r:id="rId29"/>
    <p:sldId id="525" r:id="rId30"/>
    <p:sldId id="636" r:id="rId31"/>
    <p:sldId id="628" r:id="rId32"/>
    <p:sldId id="630" r:id="rId33"/>
    <p:sldId id="653" r:id="rId34"/>
    <p:sldId id="646" r:id="rId35"/>
    <p:sldId id="645" r:id="rId36"/>
    <p:sldId id="638" r:id="rId37"/>
    <p:sldId id="637" r:id="rId38"/>
    <p:sldId id="642" r:id="rId39"/>
    <p:sldId id="644" r:id="rId40"/>
    <p:sldId id="643" r:id="rId41"/>
    <p:sldId id="640" r:id="rId42"/>
    <p:sldId id="639" r:id="rId43"/>
    <p:sldId id="629" r:id="rId44"/>
    <p:sldId id="648" r:id="rId45"/>
    <p:sldId id="551" r:id="rId46"/>
    <p:sldId id="330" r:id="rId47"/>
    <p:sldId id="331" r:id="rId48"/>
    <p:sldId id="676" r:id="rId49"/>
    <p:sldId id="264" r:id="rId50"/>
    <p:sldId id="265" r:id="rId51"/>
    <p:sldId id="266" r:id="rId52"/>
    <p:sldId id="550" r:id="rId53"/>
    <p:sldId id="290" r:id="rId54"/>
    <p:sldId id="287" r:id="rId55"/>
    <p:sldId id="309" r:id="rId56"/>
    <p:sldId id="314" r:id="rId57"/>
    <p:sldId id="313" r:id="rId58"/>
    <p:sldId id="315" r:id="rId59"/>
    <p:sldId id="324" r:id="rId60"/>
    <p:sldId id="288" r:id="rId61"/>
    <p:sldId id="325" r:id="rId62"/>
    <p:sldId id="289" r:id="rId63"/>
    <p:sldId id="326" r:id="rId64"/>
    <p:sldId id="327" r:id="rId65"/>
    <p:sldId id="344" r:id="rId66"/>
    <p:sldId id="345" r:id="rId67"/>
    <p:sldId id="553" r:id="rId68"/>
    <p:sldId id="554" r:id="rId69"/>
    <p:sldId id="311" r:id="rId70"/>
    <p:sldId id="294" r:id="rId71"/>
    <p:sldId id="312" r:id="rId72"/>
    <p:sldId id="293" r:id="rId73"/>
    <p:sldId id="346" r:id="rId74"/>
    <p:sldId id="532" r:id="rId75"/>
    <p:sldId id="347" r:id="rId76"/>
    <p:sldId id="358" r:id="rId77"/>
    <p:sldId id="555" r:id="rId78"/>
    <p:sldId id="556" r:id="rId79"/>
    <p:sldId id="297" r:id="rId80"/>
    <p:sldId id="307" r:id="rId81"/>
    <p:sldId id="299" r:id="rId82"/>
    <p:sldId id="557" r:id="rId83"/>
    <p:sldId id="558" r:id="rId84"/>
    <p:sldId id="301" r:id="rId85"/>
    <p:sldId id="320" r:id="rId86"/>
    <p:sldId id="321" r:id="rId87"/>
    <p:sldId id="304" r:id="rId88"/>
    <p:sldId id="353" r:id="rId89"/>
    <p:sldId id="354" r:id="rId90"/>
    <p:sldId id="355" r:id="rId91"/>
    <p:sldId id="356" r:id="rId92"/>
    <p:sldId id="359" r:id="rId93"/>
    <p:sldId id="559" r:id="rId94"/>
    <p:sldId id="560" r:id="rId95"/>
    <p:sldId id="561" r:id="rId96"/>
    <p:sldId id="562" r:id="rId97"/>
    <p:sldId id="466" r:id="rId98"/>
    <p:sldId id="508" r:id="rId99"/>
    <p:sldId id="467" r:id="rId100"/>
    <p:sldId id="468" r:id="rId101"/>
    <p:sldId id="485" r:id="rId102"/>
    <p:sldId id="486" r:id="rId103"/>
    <p:sldId id="509" r:id="rId104"/>
    <p:sldId id="348" r:id="rId105"/>
    <p:sldId id="490" r:id="rId106"/>
    <p:sldId id="489" r:id="rId107"/>
    <p:sldId id="510" r:id="rId108"/>
    <p:sldId id="349" r:id="rId109"/>
    <p:sldId id="492" r:id="rId110"/>
    <p:sldId id="493" r:id="rId111"/>
    <p:sldId id="351" r:id="rId112"/>
    <p:sldId id="482" r:id="rId113"/>
    <p:sldId id="481" r:id="rId114"/>
    <p:sldId id="495" r:id="rId115"/>
    <p:sldId id="563" r:id="rId116"/>
    <p:sldId id="444" r:id="rId117"/>
    <p:sldId id="363" r:id="rId118"/>
    <p:sldId id="364" r:id="rId119"/>
    <p:sldId id="451" r:id="rId120"/>
    <p:sldId id="452" r:id="rId121"/>
    <p:sldId id="564" r:id="rId122"/>
    <p:sldId id="565" r:id="rId123"/>
    <p:sldId id="365" r:id="rId124"/>
    <p:sldId id="438" r:id="rId125"/>
    <p:sldId id="439" r:id="rId126"/>
    <p:sldId id="515" r:id="rId127"/>
    <p:sldId id="514" r:id="rId128"/>
    <p:sldId id="418" r:id="rId129"/>
    <p:sldId id="420" r:id="rId130"/>
    <p:sldId id="433" r:id="rId131"/>
    <p:sldId id="496" r:id="rId132"/>
    <p:sldId id="498" r:id="rId133"/>
    <p:sldId id="497" r:id="rId134"/>
    <p:sldId id="383" r:id="rId135"/>
    <p:sldId id="517" r:id="rId136"/>
    <p:sldId id="384" r:id="rId137"/>
    <p:sldId id="566" r:id="rId138"/>
    <p:sldId id="567" r:id="rId139"/>
    <p:sldId id="369" r:id="rId140"/>
    <p:sldId id="377" r:id="rId141"/>
    <p:sldId id="370" r:id="rId142"/>
    <p:sldId id="500" r:id="rId143"/>
    <p:sldId id="501" r:id="rId144"/>
    <p:sldId id="502" r:id="rId145"/>
    <p:sldId id="416" r:id="rId146"/>
    <p:sldId id="568" r:id="rId147"/>
    <p:sldId id="450" r:id="rId148"/>
    <p:sldId id="519" r:id="rId149"/>
    <p:sldId id="449" r:id="rId150"/>
    <p:sldId id="427" r:id="rId151"/>
    <p:sldId id="506" r:id="rId152"/>
    <p:sldId id="504" r:id="rId153"/>
    <p:sldId id="507" r:id="rId154"/>
    <p:sldId id="405" r:id="rId155"/>
    <p:sldId id="430" r:id="rId156"/>
    <p:sldId id="569" r:id="rId157"/>
    <p:sldId id="570" r:id="rId158"/>
    <p:sldId id="679" r:id="rId159"/>
    <p:sldId id="606" r:id="rId160"/>
    <p:sldId id="680" r:id="rId161"/>
    <p:sldId id="678" r:id="rId162"/>
    <p:sldId id="579" r:id="rId163"/>
    <p:sldId id="580" r:id="rId164"/>
    <p:sldId id="596" r:id="rId165"/>
    <p:sldId id="592" r:id="rId166"/>
    <p:sldId id="608" r:id="rId167"/>
    <p:sldId id="583" r:id="rId168"/>
    <p:sldId id="582" r:id="rId169"/>
    <p:sldId id="599" r:id="rId170"/>
    <p:sldId id="598" r:id="rId171"/>
    <p:sldId id="659" r:id="rId172"/>
    <p:sldId id="660" r:id="rId173"/>
    <p:sldId id="661" r:id="rId174"/>
    <p:sldId id="662" r:id="rId175"/>
    <p:sldId id="601" r:id="rId176"/>
    <p:sldId id="624" r:id="rId177"/>
    <p:sldId id="597" r:id="rId178"/>
    <p:sldId id="602" r:id="rId179"/>
    <p:sldId id="591" r:id="rId180"/>
    <p:sldId id="609" r:id="rId181"/>
    <p:sldId id="612" r:id="rId182"/>
    <p:sldId id="613" r:id="rId183"/>
    <p:sldId id="616" r:id="rId184"/>
    <p:sldId id="617" r:id="rId185"/>
    <p:sldId id="618" r:id="rId186"/>
    <p:sldId id="619" r:id="rId187"/>
    <p:sldId id="611" r:id="rId188"/>
    <p:sldId id="622" r:id="rId189"/>
    <p:sldId id="585" r:id="rId190"/>
    <p:sldId id="614" r:id="rId191"/>
    <p:sldId id="623" r:id="rId192"/>
    <p:sldId id="590" r:id="rId193"/>
    <p:sldId id="625" r:id="rId194"/>
    <p:sldId id="584" r:id="rId195"/>
    <p:sldId id="586" r:id="rId196"/>
    <p:sldId id="650" r:id="rId197"/>
    <p:sldId id="651" r:id="rId198"/>
    <p:sldId id="587" r:id="rId199"/>
    <p:sldId id="649" r:id="rId200"/>
    <p:sldId id="588" r:id="rId201"/>
    <p:sldId id="626" r:id="rId202"/>
    <p:sldId id="632" r:id="rId203"/>
    <p:sldId id="633" r:id="rId204"/>
    <p:sldId id="663" r:id="rId205"/>
    <p:sldId id="635" r:id="rId206"/>
    <p:sldId id="664" r:id="rId207"/>
    <p:sldId id="634" r:id="rId208"/>
    <p:sldId id="669" r:id="rId209"/>
    <p:sldId id="631" r:id="rId210"/>
    <p:sldId id="666" r:id="rId211"/>
    <p:sldId id="667" r:id="rId212"/>
    <p:sldId id="665" r:id="rId213"/>
    <p:sldId id="652" r:id="rId214"/>
    <p:sldId id="575" r:id="rId215"/>
    <p:sldId id="576" r:id="rId216"/>
    <p:sldId id="577" r:id="rId217"/>
    <p:sldId id="647" r:id="rId218"/>
    <p:sldId id="682" r:id="rId219"/>
    <p:sldId id="681" r:id="rId220"/>
    <p:sldId id="571" r:id="rId221"/>
    <p:sldId id="533" r:id="rId222"/>
    <p:sldId id="677" r:id="rId223"/>
    <p:sldId id="334" r:id="rId224"/>
    <p:sldId id="513" r:id="rId225"/>
    <p:sldId id="436" r:id="rId2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vacs Geza" initials="KG" lastIdx="3" clrIdx="0">
    <p:extLst>
      <p:ext uri="{19B8F6BF-5375-455C-9EA6-DF929625EA0E}">
        <p15:presenceInfo xmlns:p15="http://schemas.microsoft.com/office/powerpoint/2012/main" userId="908336bc46bb3e7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0" autoAdjust="0"/>
    <p:restoredTop sz="93469" autoAdjust="0"/>
  </p:normalViewPr>
  <p:slideViewPr>
    <p:cSldViewPr snapToGrid="0">
      <p:cViewPr>
        <p:scale>
          <a:sx n="83" d="100"/>
          <a:sy n="83" d="100"/>
        </p:scale>
        <p:origin x="488" y="888"/>
      </p:cViewPr>
      <p:guideLst/>
    </p:cSldViewPr>
  </p:slideViewPr>
  <p:outlineViewPr>
    <p:cViewPr>
      <p:scale>
        <a:sx n="33" d="100"/>
        <a:sy n="33" d="100"/>
      </p:scale>
      <p:origin x="0" y="-270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520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handoutMaster" Target="handoutMasters/handoutMaster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commentAuthors" Target="commentAuthors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presProps" Target="presProps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slide" Target="slides/slide223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231" Type="http://schemas.openxmlformats.org/officeDocument/2006/relationships/viewProps" Target="viewProps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theme" Target="theme/theme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tableStyles" Target="tableStyles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D056389-829D-48B7-B338-7BBA7D5C4B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F8BC9E-5D6A-4ECD-9452-CDDD97E1F6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B59BC-42F0-4B53-B3D9-6CCA445C4269}" type="datetime1">
              <a:rPr lang="zh-CN" altLang="en-US" smtClean="0">
                <a:latin typeface="Calibri" panose="020F0502020204030204" pitchFamily="34" charset="0"/>
              </a:rPr>
              <a:t>2019/5/31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10FBE6-62A8-4721-9D32-C49B7BD270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04A791-C3F3-4B2D-B153-56362179F6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BA76B-5520-47A6-AC27-1BBF867D387C}" type="slidenum">
              <a:rPr lang="zh-CN" altLang="en-US" smtClean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695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87074B9F-278C-4542-B41F-0DB828DA445E}" type="datetime1">
              <a:rPr lang="zh-CN" altLang="en-US" smtClean="0"/>
              <a:pPr/>
              <a:t>2019/5/31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6E6C47EA-B018-4551-B77F-0619C6655F5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44449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811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Missing y axis label. Specify that when measuring attrition we are all using new users</a:t>
            </a:r>
          </a:p>
          <a:p>
            <a:r>
              <a:rPr lang="en-US" altLang="zh-CN" dirty="0"/>
              <a:t>Literature on just on time interventions. </a:t>
            </a:r>
            <a:r>
              <a:rPr lang="en-US" altLang="zh-CN" dirty="0" err="1"/>
              <a:t>Klanska</a:t>
            </a:r>
            <a:r>
              <a:rPr lang="en-US" altLang="zh-CN" dirty="0"/>
              <a:t> </a:t>
            </a:r>
            <a:r>
              <a:rPr lang="en-US" altLang="zh-CN" dirty="0" err="1"/>
              <a:t>schuller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6880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Missing y axis label. Specify that when measuring attrition we are all using new users</a:t>
            </a:r>
          </a:p>
          <a:p>
            <a:r>
              <a:rPr lang="en-US" altLang="zh-CN" dirty="0"/>
              <a:t>Literature on just on time interventions. </a:t>
            </a:r>
            <a:r>
              <a:rPr lang="en-US" altLang="zh-CN" dirty="0" err="1"/>
              <a:t>Klanska</a:t>
            </a:r>
            <a:r>
              <a:rPr lang="en-US" altLang="zh-CN" dirty="0"/>
              <a:t> </a:t>
            </a:r>
            <a:r>
              <a:rPr lang="en-US" altLang="zh-CN" dirty="0" err="1"/>
              <a:t>schuller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9835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Missing y axis label. Specify that when measuring attrition we are all using new users</a:t>
            </a:r>
          </a:p>
          <a:p>
            <a:r>
              <a:rPr lang="en-US" altLang="zh-CN" dirty="0"/>
              <a:t>Literature on just on time interventions. </a:t>
            </a:r>
            <a:r>
              <a:rPr lang="en-US" altLang="zh-CN" dirty="0" err="1"/>
              <a:t>Klanska</a:t>
            </a:r>
            <a:r>
              <a:rPr lang="en-US" altLang="zh-CN" dirty="0"/>
              <a:t> </a:t>
            </a:r>
            <a:r>
              <a:rPr lang="en-US" altLang="zh-CN" dirty="0" err="1"/>
              <a:t>schuller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4858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Missing y axis label. Specify that when measuring attrition we are all using new users</a:t>
            </a:r>
          </a:p>
          <a:p>
            <a:r>
              <a:rPr lang="en-US" altLang="zh-CN" dirty="0"/>
              <a:t>Literature on just on time interventions. </a:t>
            </a:r>
            <a:r>
              <a:rPr lang="en-US" altLang="zh-CN" dirty="0" err="1"/>
              <a:t>Klanska</a:t>
            </a:r>
            <a:r>
              <a:rPr lang="en-US" altLang="zh-CN" dirty="0"/>
              <a:t> </a:t>
            </a:r>
            <a:r>
              <a:rPr lang="en-US" altLang="zh-CN" dirty="0" err="1"/>
              <a:t>schuller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0580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Missing y axis label. Specify that when measuring attrition we are all using new users</a:t>
            </a:r>
          </a:p>
          <a:p>
            <a:r>
              <a:rPr lang="en-US" altLang="zh-CN" dirty="0"/>
              <a:t>Literature on just on time interventions. </a:t>
            </a:r>
            <a:r>
              <a:rPr lang="en-US" altLang="zh-CN" dirty="0" err="1"/>
              <a:t>Klanska</a:t>
            </a:r>
            <a:r>
              <a:rPr lang="en-US" altLang="zh-CN" dirty="0"/>
              <a:t> </a:t>
            </a:r>
            <a:r>
              <a:rPr lang="en-US" altLang="zh-CN" dirty="0" err="1"/>
              <a:t>schuller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4773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zh-CN" altLang="en-US" noProof="0" dirty="0"/>
              <a:t>单击此处编辑母版标题样式</a:t>
            </a:r>
            <a:endParaRPr lang="en-US" altLang="zh-CN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B62B18D5-86EB-0B48-A75E-19D54A6CCCDD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429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/>
            </a:lvl1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865EEB1-CB52-574D-9668-688EDEE16E51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204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/>
            </a:lvl1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D5417A-3F43-C049-9755-DB6D1879DC65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5998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0E26C-DBDE-E640-B638-5F6AC581D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D4DE62-57B1-E94D-9E7C-FCC7171C1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EC2399-54EF-EC42-BA3F-849FF62CF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7F4B02A-14D6-3E48-BA90-151C36A88DB4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BE5BD8-E0BC-AB44-B7A4-23350144D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F4593D-7996-994F-AF1A-01C01C449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6465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389F47-AE07-9F41-A159-F86984D2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D24ACE-5980-D645-B3C1-2181699B5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374B34-BBF7-AB49-833E-21881B286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B063F212-6AA5-AB49-9033-6EF2541465AC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EFC308-D17B-9F44-8009-551F089D9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B35C93-EB73-394A-9CB5-F449DA03B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9874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A9304-85E3-3F40-82FA-FDF18CB74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1DF071-9384-054B-AFFD-C1C379B42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F577B2-680E-7849-BF24-1AAEA205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C34111C2-5C67-5144-BD32-831D2B274EE8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BF0BC6-F5C6-0744-914C-BB5605BC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A5987E-B6B0-1249-A208-13B2F7C83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3258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FC009-0060-F442-80F4-45095A99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98DCB-DDA6-D041-A686-A353B12C3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9DB37C-4F83-3042-87AB-D2B46C488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1D395F-0992-9149-908E-359B763E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76E62A2-CECF-3943-9061-AAD74716F7F2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FCCD25-8EA0-1D4C-A3D8-DFB49EF5B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B7068B-FD21-9449-882E-475A4F0A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9684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E8C94-4F95-AB4D-9CBC-61D84720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643B91-A216-8849-90C8-E72B9E6B6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5DC4E9-7DC1-A840-8AAC-A14DF3636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C675DB-C681-9349-A7B2-48C230C1F2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2E565B-A493-A047-B04D-1A9E528A0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76C7887-2E1D-554C-A997-42EE39D23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007AB87B-C9F8-4D4E-A7CD-CA96B5EB93C6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2CD684-4866-C741-AA06-F055E962C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47CCC0-8D38-DC40-A19D-C9C8A070D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2816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BC41C-6719-6649-BEF2-7AD8272FD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67C114-6C85-FC4A-B817-96D6D2860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50F2373-1BEC-0243-8B26-0E69229C3FF6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6582F5-DDC7-814C-A8F9-6FE5BA69C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FC373D-24EA-9446-9EC9-7E0C223C1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23014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24E442-B0C4-0C4D-AF34-1AE3C865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B6035528-2DD4-DE4E-BDB0-BF5E02E07BF3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57A32E7-BDB3-4845-ADB6-4D2629B5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CCE60D-5953-3A46-AAB5-A3B82442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9951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4C78B-D721-BC43-BC8C-77CE0FB7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634E8E-2139-ED42-A56F-EF95BCDA3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400" b="0" i="0"/>
            </a:lvl3pPr>
            <a:lvl4pPr>
              <a:defRPr sz="2000" b="0" i="0"/>
            </a:lvl4pPr>
            <a:lvl5pPr>
              <a:defRPr sz="20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B3C4B3-1B7F-454C-8FEE-7ED4F7637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94B2C5-F5D9-AE46-926B-01EEB4DA0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42734A7C-CD6B-C640-9D37-8AD917F7807F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7D3EA9-6FFD-3D40-8269-1C360B6E6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7A903A-9E9F-6348-97FC-2F23050E2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906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B1BE2360-2A7E-CB40-8936-381308CAFBCD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084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1F441-98CE-194B-ACD1-07CF53AB5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496038-2730-AE4C-BD02-18AC374E2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835140-4415-4243-B6BC-8BB83B04A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56C2D9-B6E8-4F4A-AFC0-E69CCE726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94406517-5F70-884E-844E-D1960663F060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F5831D-25C2-BE4F-968E-6843F339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14558C-2F14-D341-AF7E-65854B7FE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76859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9F31A-7C35-2C4A-905F-2B15C235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B764E9-05EF-9B4F-9B43-681B9EE14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C8F8E7-DA2A-DA48-9FB9-F5F028A40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EE5900CE-3379-A54B-8E09-379EA10ED671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523A37-2668-C441-977E-755DB448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1C11C1-1D44-2845-AB31-35A0C9E5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5412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DC39D2-DDA5-8F47-8F71-06F095508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07F30E-005F-A444-979F-0216A1410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07CF36-32FD-C24A-8918-F604556F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F0580A7-51D9-4547-9611-BF01961CC85D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4A3595-F4F2-C44E-8C8E-504A35C4F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2D3EA2-EAC9-6B48-9E04-AE0A66AE1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8973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166A69F-AB23-CE46-9DB0-16361974E261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880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/>
            </a:lvl1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/>
            </a:lvl1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413CC9C6-8475-7846-B3EE-28C674914DE0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946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/>
            </a:lvl1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/>
            </a:lvl1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78D893FA-C748-8C43-9DBC-F3D764DB8944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155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E2A1BBB7-D82F-5642-8EBA-E24BE75792B4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7717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2B6B24A2-8D68-D042-A917-2892AB998E16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4244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A7895EE-5DB8-CB47-A0D4-06DF78AEE190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010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9F02A7BB-EEDA-F340-B254-AE39EB616FAF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128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4713C-C390-7E40-A5BC-0252463C147D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083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DBD9DD8-B704-B94C-9364-59B853488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54CAFA-EB8D-7E47-9FD8-59EA09E93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B40928-B5BB-9641-992F-44F2D7953D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26C28339-A6DA-AC46-BF87-165220D2C5C4}" type="datetime1">
              <a:rPr lang="zh-CN" altLang="en-US" smtClean="0"/>
              <a:t>2019/5/31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524002-F10C-C948-AE3B-461B81D0B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94A0F6-C680-4E41-8825-57BA92928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4C948775-1956-4540-A3F2-04AC6B72B2B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976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6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6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8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mp"/><Relationship Id="rId4" Type="http://schemas.microsoft.com/office/2007/relationships/hdphoto" Target="../media/hdphoto1.wdp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mp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106F2-DFC7-4AD7-A73E-96162CACC6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" altLang="zh-CN" sz="4800" dirty="0" err="1"/>
              <a:t>HabitLab</a:t>
            </a:r>
            <a:r>
              <a:rPr lang="en" altLang="zh-CN" sz="4800" dirty="0"/>
              <a:t>: In-the-wild Behavior Change Experiments at Scale</a:t>
            </a: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44919C-060C-4CD5-B9D9-0465FA4E5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4122"/>
            <a:ext cx="9144000" cy="2246203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Geza Kovacs</a:t>
            </a:r>
          </a:p>
          <a:p>
            <a:r>
              <a:rPr lang="en-US" altLang="zh-CN" dirty="0"/>
              <a:t>Stanford HCI Group</a:t>
            </a:r>
          </a:p>
        </p:txBody>
      </p:sp>
    </p:spTree>
    <p:extLst>
      <p:ext uri="{BB962C8B-B14F-4D97-AF65-F5344CB8AC3E}">
        <p14:creationId xmlns:p14="http://schemas.microsoft.com/office/powerpoint/2010/main" val="701386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D1D25-3954-4E11-B0E1-EAF3555B0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0" y="462964"/>
            <a:ext cx="3975825" cy="60759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4000" dirty="0" err="1"/>
              <a:t>HabitLab</a:t>
            </a:r>
            <a:endParaRPr lang="en-US" altLang="zh-CN" sz="4000" dirty="0"/>
          </a:p>
          <a:p>
            <a:pPr marL="0" indent="0">
              <a:buNone/>
            </a:pPr>
            <a:endParaRPr lang="en-US" altLang="zh-CN" sz="4000" dirty="0"/>
          </a:p>
          <a:p>
            <a:pPr marL="0" indent="0">
              <a:buNone/>
            </a:pPr>
            <a:r>
              <a:rPr lang="en-US" altLang="zh-CN" sz="4000" dirty="0"/>
              <a:t>Our behavior change platform</a:t>
            </a:r>
          </a:p>
          <a:p>
            <a:pPr marL="0" indent="0">
              <a:buNone/>
            </a:pPr>
            <a:endParaRPr lang="en-US" altLang="zh-CN" sz="4000" dirty="0"/>
          </a:p>
          <a:p>
            <a:pPr marL="0" indent="0">
              <a:buNone/>
            </a:pPr>
            <a:r>
              <a:rPr lang="en-US" altLang="zh-CN" sz="4000" dirty="0"/>
              <a:t>12,000+ in-the-wild active users</a:t>
            </a:r>
            <a:r>
              <a:rPr lang="zh-CN" altLang="en-US" sz="4000" dirty="0"/>
              <a:t>  </a:t>
            </a:r>
            <a:r>
              <a:rPr lang="en-US" altLang="zh-CN" sz="3800" dirty="0"/>
              <a:t>(</a:t>
            </a:r>
            <a:r>
              <a:rPr lang="en-US" altLang="zh-CN" sz="3800" dirty="0" err="1"/>
              <a:t>Browser+Android</a:t>
            </a:r>
            <a:r>
              <a:rPr lang="en-US" altLang="zh-CN" sz="3800" dirty="0"/>
              <a:t>)</a:t>
            </a:r>
            <a:endParaRPr lang="zh-CN" altLang="en-US" sz="3800" dirty="0"/>
          </a:p>
        </p:txBody>
      </p:sp>
      <p:pic>
        <p:nvPicPr>
          <p:cNvPr id="9" name="图片 8" descr="HabitLab for Chrome - Build better habits online! - Google Chrome">
            <a:extLst>
              <a:ext uri="{FF2B5EF4-FFF2-40B4-BE49-F238E27FC236}">
                <a16:creationId xmlns:a16="http://schemas.microsoft.com/office/drawing/2014/main" id="{8ED28AF0-04F9-4582-9F84-6DB4175C5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" t="11407" r="3115" b="2054"/>
          <a:stretch/>
        </p:blipFill>
        <p:spPr>
          <a:xfrm>
            <a:off x="4857321" y="1387378"/>
            <a:ext cx="7202591" cy="40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518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4369A36-13A2-B647-A7E8-AA422C2C6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45029" y="3624941"/>
            <a:ext cx="2596243" cy="2574243"/>
          </a:xfrm>
          <a:prstGeom prst="round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13E0B6-9E50-DC40-A173-F7B3563ABE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1999528"/>
            <a:ext cx="1481943" cy="1415952"/>
          </a:xfrm>
          <a:prstGeom prst="roundRect">
            <a:avLst/>
          </a:prstGeom>
        </p:spPr>
      </p:pic>
      <p:sp>
        <p:nvSpPr>
          <p:cNvPr id="10" name="禁止符 9">
            <a:extLst>
              <a:ext uri="{FF2B5EF4-FFF2-40B4-BE49-F238E27FC236}">
                <a16:creationId xmlns:a16="http://schemas.microsoft.com/office/drawing/2014/main" id="{71CC6A3D-DBD4-5143-9C43-77335B3480B7}"/>
              </a:ext>
            </a:extLst>
          </p:cNvPr>
          <p:cNvSpPr/>
          <p:nvPr/>
        </p:nvSpPr>
        <p:spPr>
          <a:xfrm>
            <a:off x="10738809" y="2135535"/>
            <a:ext cx="1143938" cy="114393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BA56C18-2B69-AE4D-AF50-1A8FEC8D1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We often assume that intervention effects are isolated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27743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0" name="禁止符 9">
            <a:extLst>
              <a:ext uri="{FF2B5EF4-FFF2-40B4-BE49-F238E27FC236}">
                <a16:creationId xmlns:a16="http://schemas.microsoft.com/office/drawing/2014/main" id="{71CC6A3D-DBD4-5143-9C43-77335B3480B7}"/>
              </a:ext>
            </a:extLst>
          </p:cNvPr>
          <p:cNvSpPr/>
          <p:nvPr/>
        </p:nvSpPr>
        <p:spPr>
          <a:xfrm>
            <a:off x="10738809" y="2135535"/>
            <a:ext cx="1143938" cy="114393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BA56C18-2B69-AE4D-AF50-1A8FEC8D1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We often assume that intervention effects are isolated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DECECC-F3EE-1943-B778-A4B8B57095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35" y="3569719"/>
            <a:ext cx="2607244" cy="26072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FE26714-DEA0-A94F-8273-A187599E0CF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789" y="2070436"/>
            <a:ext cx="1454455" cy="145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914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BA56C18-2B69-AE4D-AF50-1A8FEC8D1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What if the time you saved is just shifted elsewhere?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70125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BEB44-48EB-4B2B-B486-8E448914E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cs typeface="+mj-cs"/>
              </a:rPr>
              <a:t>We have a limited supply of willpower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3E02B-3958-42C4-82C0-560EAC368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709346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altLang="zh-CN" sz="3600" kern="1200" dirty="0">
                <a:solidFill>
                  <a:srgbClr val="FFFFFF"/>
                </a:solidFill>
                <a:latin typeface="+mn-lt"/>
                <a:cs typeface="+mn-cs"/>
              </a:rPr>
              <a:t>We need breaks and downtime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AEEB09-56C0-4710-9EAD-9194486D7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44" y="502424"/>
            <a:ext cx="6553545" cy="3407843"/>
          </a:xfrm>
          <a:prstGeom prst="round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56800E2-8600-4449-A122-447AADE6F275}"/>
              </a:ext>
            </a:extLst>
          </p:cNvPr>
          <p:cNvSpPr/>
          <p:nvPr/>
        </p:nvSpPr>
        <p:spPr>
          <a:xfrm>
            <a:off x="5628175" y="4170501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Laura </a:t>
            </a:r>
            <a:r>
              <a:rPr lang="en-US" altLang="zh-CN" dirty="0" err="1"/>
              <a:t>Dabbish</a:t>
            </a:r>
            <a:r>
              <a:rPr lang="en-US" altLang="zh-CN" dirty="0"/>
              <a:t>, Gloria Mark, and Víctor M González. 2011. Why do I keep interrupting myself?: Environment, Habit and Self-interruption. In Proceedings of the SIGCHI Conference on Human Factors in Computing Systems. ACM, 3127–3130.</a:t>
            </a:r>
          </a:p>
          <a:p>
            <a:endParaRPr lang="en-US" altLang="zh-CN" dirty="0"/>
          </a:p>
          <a:p>
            <a:r>
              <a:rPr lang="en-US" altLang="zh-CN" dirty="0"/>
              <a:t>Roy E Baumeister, Ellen </a:t>
            </a:r>
            <a:r>
              <a:rPr lang="en-US" altLang="zh-CN" dirty="0" err="1"/>
              <a:t>Bratslavsky</a:t>
            </a:r>
            <a:r>
              <a:rPr lang="en-US" altLang="zh-CN" dirty="0"/>
              <a:t>, Mark </a:t>
            </a:r>
            <a:r>
              <a:rPr lang="en-US" altLang="zh-CN" dirty="0" err="1"/>
              <a:t>Muraven</a:t>
            </a:r>
            <a:r>
              <a:rPr lang="en-US" altLang="zh-CN" dirty="0"/>
              <a:t>, and Dianne M Tice. 1998. Ego Depletion: Is the Active Self a Limited Resource? Journal of Personality and Social Psychology 74, 5 (1998), 1252–1265.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2734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4369A36-13A2-B647-A7E8-AA422C2C6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45029" y="3624941"/>
            <a:ext cx="2596243" cy="2574243"/>
          </a:xfrm>
          <a:prstGeom prst="round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4629B7F-AEEC-3E42-9EE4-7729FBC81D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3515157"/>
            <a:ext cx="1481943" cy="1415952"/>
          </a:xfrm>
          <a:prstGeom prst="roundRect">
            <a:avLst/>
          </a:prstGeom>
        </p:spPr>
      </p:pic>
      <p:sp>
        <p:nvSpPr>
          <p:cNvPr id="17" name="右箭头 16">
            <a:extLst>
              <a:ext uri="{FF2B5EF4-FFF2-40B4-BE49-F238E27FC236}">
                <a16:creationId xmlns:a16="http://schemas.microsoft.com/office/drawing/2014/main" id="{F3C2A8C0-18A1-304B-8B26-60B33E7F2961}"/>
              </a:ext>
            </a:extLst>
          </p:cNvPr>
          <p:cNvSpPr/>
          <p:nvPr/>
        </p:nvSpPr>
        <p:spPr>
          <a:xfrm rot="5400000" flipH="1">
            <a:off x="10667217" y="3469705"/>
            <a:ext cx="1287121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159684B-1C10-7047-AB5C-0E90A7FAAD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Calibri" panose="020F0502020204030204" pitchFamily="34" charset="0"/>
              </a:rPr>
              <a:t>Is there a conservation-of-procrastination effect?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7994EAAA-C736-564E-A4FF-8DA07E3B5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Does reducing time on one site or app increase time on others?</a:t>
            </a:r>
          </a:p>
        </p:txBody>
      </p:sp>
    </p:spTree>
    <p:extLst>
      <p:ext uri="{BB962C8B-B14F-4D97-AF65-F5344CB8AC3E}">
        <p14:creationId xmlns:p14="http://schemas.microsoft.com/office/powerpoint/2010/main" val="14992545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F3C2A8C0-18A1-304B-8B26-60B33E7F2961}"/>
              </a:ext>
            </a:extLst>
          </p:cNvPr>
          <p:cNvSpPr/>
          <p:nvPr/>
        </p:nvSpPr>
        <p:spPr>
          <a:xfrm rot="5400000" flipH="1">
            <a:off x="10667217" y="3469705"/>
            <a:ext cx="1287121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FDE1E1F-AB14-954A-BEC5-946FF72106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35" y="3569719"/>
            <a:ext cx="2607244" cy="260724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C6FE6E5-3263-2A4B-AE27-465134AD887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30" y="3600097"/>
            <a:ext cx="1364148" cy="1364148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6F72D60B-7901-2846-9401-0C2A66222E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Calibri" panose="020F0502020204030204" pitchFamily="34" charset="0"/>
              </a:rPr>
              <a:t>Is there a conservation-of-procrastination effect?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C549777A-AF1E-374E-B3E3-2F6C84CCD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Does reducing time on one device increase time on others?</a:t>
            </a:r>
          </a:p>
        </p:txBody>
      </p:sp>
    </p:spTree>
    <p:extLst>
      <p:ext uri="{BB962C8B-B14F-4D97-AF65-F5344CB8AC3E}">
        <p14:creationId xmlns:p14="http://schemas.microsoft.com/office/powerpoint/2010/main" val="10162531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8BA56C18-2B69-AE4D-AF50-1A8FEC8D1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2325"/>
            <a:ext cx="10830339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interventions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benefits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outside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they</a:t>
            </a:r>
            <a:r>
              <a:rPr kumimoji="1" lang="zh-CN" altLang="en-US" dirty="0"/>
              <a:t> </a:t>
            </a:r>
            <a:r>
              <a:rPr kumimoji="1" lang="en-US" altLang="zh-CN" dirty="0"/>
              <a:t>were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targeting?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08347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6A29A-09A1-411E-85A5-E29C4AF5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4028392" cy="24819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cs typeface="+mj-cs"/>
              </a:rPr>
              <a:t>Apps are designed to be habit-building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BFAA9B-95BF-47E8-9639-4FBE400CD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399101"/>
            <a:ext cx="4224334" cy="1525597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altLang="zh-CN" sz="3400" kern="1200" dirty="0">
                <a:solidFill>
                  <a:srgbClr val="FFFFFF"/>
                </a:solidFill>
                <a:latin typeface="+mn-lt"/>
                <a:cs typeface="+mn-cs"/>
              </a:rPr>
              <a:t>Results in habit loop of constantly visiting sites or checking phones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D3C04C-23A8-45CD-9020-B0CC056D1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00" y="492573"/>
            <a:ext cx="5101589" cy="5880796"/>
          </a:xfrm>
          <a:prstGeom prst="roundRect">
            <a:avLst>
              <a:gd name="adj" fmla="val 11546"/>
            </a:avLst>
          </a:prstGeom>
        </p:spPr>
      </p:pic>
    </p:spTree>
    <p:extLst>
      <p:ext uri="{BB962C8B-B14F-4D97-AF65-F5344CB8AC3E}">
        <p14:creationId xmlns:p14="http://schemas.microsoft.com/office/powerpoint/2010/main" val="17811244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4369A36-13A2-B647-A7E8-AA422C2C6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45029" y="3624941"/>
            <a:ext cx="2596243" cy="2574243"/>
          </a:xfrm>
          <a:prstGeom prst="round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31004BE-F8B4-ED40-8309-98F53B27D6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5073188"/>
            <a:ext cx="1481943" cy="1415952"/>
          </a:xfrm>
          <a:prstGeom prst="roundRect">
            <a:avLst/>
          </a:prstGeom>
        </p:spPr>
      </p:pic>
      <p:sp>
        <p:nvSpPr>
          <p:cNvPr id="18" name="右箭头 17">
            <a:extLst>
              <a:ext uri="{FF2B5EF4-FFF2-40B4-BE49-F238E27FC236}">
                <a16:creationId xmlns:a16="http://schemas.microsoft.com/office/drawing/2014/main" id="{7DE16234-6573-584E-93D8-BA4248BBF4A7}"/>
              </a:ext>
            </a:extLst>
          </p:cNvPr>
          <p:cNvSpPr/>
          <p:nvPr/>
        </p:nvSpPr>
        <p:spPr>
          <a:xfrm rot="5400000">
            <a:off x="10747845" y="5071187"/>
            <a:ext cx="1211908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7EAD5055-4B71-C14A-9484-CDE4D412379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Calibri" panose="020F0502020204030204" pitchFamily="34" charset="0"/>
              </a:rPr>
              <a:t>Does breaking habit loops result in further decreases in time spent elsewhere?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A7BF555C-771E-E749-942D-74DAD57B4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Does reducing time on one app or site decrease time on others?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60784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7DE16234-6573-584E-93D8-BA4248BBF4A7}"/>
              </a:ext>
            </a:extLst>
          </p:cNvPr>
          <p:cNvSpPr/>
          <p:nvPr/>
        </p:nvSpPr>
        <p:spPr>
          <a:xfrm rot="5400000">
            <a:off x="10747845" y="5071187"/>
            <a:ext cx="1211908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FDE1E1F-AB14-954A-BEC5-946FF72106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35" y="3569719"/>
            <a:ext cx="2607244" cy="260724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D3BA6C-F439-E645-A185-0D16C3D3940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7" y="5174764"/>
            <a:ext cx="1364148" cy="1364148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425A1CE3-CB69-5D49-BCC1-828E35DDB90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Calibri" panose="020F0502020204030204" pitchFamily="34" charset="0"/>
              </a:rPr>
              <a:t>Does breaking habit loops result in further decreases in time spent elsewhere?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06DD0FFC-497C-A146-AE81-71BAB5D0C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Does reducing time on one device decrease time on the other?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99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D1D25-3954-4E11-B0E1-EAF3555B0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1" y="462964"/>
            <a:ext cx="3894182" cy="60759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4000" dirty="0"/>
              <a:t>HabitLab</a:t>
            </a:r>
          </a:p>
          <a:p>
            <a:pPr marL="0" indent="0">
              <a:buNone/>
            </a:pPr>
            <a:endParaRPr lang="en-US" altLang="zh-CN" sz="4000" dirty="0"/>
          </a:p>
          <a:p>
            <a:pPr marL="0" indent="0">
              <a:buNone/>
            </a:pPr>
            <a:r>
              <a:rPr lang="en-US" altLang="zh-CN" sz="4000" dirty="0"/>
              <a:t>Our behavior change platform</a:t>
            </a:r>
          </a:p>
          <a:p>
            <a:pPr marL="0" indent="0">
              <a:buNone/>
            </a:pPr>
            <a:endParaRPr lang="en-US" altLang="zh-CN" sz="4000" dirty="0"/>
          </a:p>
          <a:p>
            <a:pPr marL="0" indent="0">
              <a:buNone/>
            </a:pPr>
            <a:r>
              <a:rPr lang="en-US" altLang="zh-CN" sz="4000" dirty="0"/>
              <a:t>12,000+ in-the-wild active users</a:t>
            </a:r>
            <a:r>
              <a:rPr lang="zh-CN" altLang="en-US" sz="4000" dirty="0"/>
              <a:t>  </a:t>
            </a:r>
            <a:r>
              <a:rPr lang="en-US" altLang="zh-CN" sz="3800" dirty="0"/>
              <a:t>(</a:t>
            </a:r>
            <a:r>
              <a:rPr lang="en-US" altLang="zh-CN" sz="3800" dirty="0" err="1"/>
              <a:t>Browser+Android</a:t>
            </a:r>
            <a:r>
              <a:rPr lang="en-US" altLang="zh-CN" sz="3800" dirty="0"/>
              <a:t>)</a:t>
            </a:r>
            <a:endParaRPr lang="zh-CN" altLang="en-US" sz="3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B9396F-FE6C-7049-A6BA-1549E7A3E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553" y="692423"/>
            <a:ext cx="6885070" cy="56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484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1FC08-10C2-4786-9720-CF48915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RQ1: Do interventions on one site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app influence time spent on other sites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apps?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14382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1FC08-10C2-4786-9720-CF48915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RQ1: Do interventions on one site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app influence time spent on other sites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apps?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369A36-13A2-B647-A7E8-AA422C2C6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45029" y="3624941"/>
            <a:ext cx="2596243" cy="2574243"/>
          </a:xfrm>
          <a:prstGeom prst="round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554264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1FC08-10C2-4786-9720-CF48915F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36729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RQ1: Do interventions on one site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app influence time spent on other sites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apps?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5ABF0EA-71D1-4140-98DD-16A815A56953}"/>
              </a:ext>
            </a:extLst>
          </p:cNvPr>
          <p:cNvSpPr txBox="1">
            <a:spLocks/>
          </p:cNvSpPr>
          <p:nvPr/>
        </p:nvSpPr>
        <p:spPr>
          <a:xfrm>
            <a:off x="6001331" y="2087130"/>
            <a:ext cx="26092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libri" panose="020F0502020204030204" pitchFamily="34" charset="0"/>
              </a:rPr>
              <a:t>Isolation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369A36-13A2-B647-A7E8-AA422C2C6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45029" y="3624941"/>
            <a:ext cx="2596243" cy="2574243"/>
          </a:xfrm>
          <a:prstGeom prst="round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13E0B6-9E50-DC40-A173-F7B3563ABE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1999528"/>
            <a:ext cx="1481943" cy="1415952"/>
          </a:xfrm>
          <a:prstGeom prst="roundRect">
            <a:avLst/>
          </a:prstGeom>
        </p:spPr>
      </p:pic>
      <p:sp>
        <p:nvSpPr>
          <p:cNvPr id="10" name="禁止符 9">
            <a:extLst>
              <a:ext uri="{FF2B5EF4-FFF2-40B4-BE49-F238E27FC236}">
                <a16:creationId xmlns:a16="http://schemas.microsoft.com/office/drawing/2014/main" id="{71CC6A3D-DBD4-5143-9C43-77335B3480B7}"/>
              </a:ext>
            </a:extLst>
          </p:cNvPr>
          <p:cNvSpPr/>
          <p:nvPr/>
        </p:nvSpPr>
        <p:spPr>
          <a:xfrm>
            <a:off x="10738809" y="2135535"/>
            <a:ext cx="1143938" cy="114393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FBDA1EA-8E77-7A4C-993C-CCC12C6EFB22}"/>
              </a:ext>
            </a:extLst>
          </p:cNvPr>
          <p:cNvSpPr txBox="1">
            <a:spLocks/>
          </p:cNvSpPr>
          <p:nvPr/>
        </p:nvSpPr>
        <p:spPr>
          <a:xfrm>
            <a:off x="6001331" y="3515157"/>
            <a:ext cx="29234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libri" panose="020F0502020204030204" pitchFamily="34" charset="0"/>
              </a:rPr>
              <a:t>Redistribution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4629B7F-AEEC-3E42-9EE4-7729FBC81D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3515157"/>
            <a:ext cx="1481943" cy="1415952"/>
          </a:xfrm>
          <a:prstGeom prst="round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7A1F24BA-AF72-F54A-A357-8DDDF385C2DD}"/>
              </a:ext>
            </a:extLst>
          </p:cNvPr>
          <p:cNvSpPr txBox="1">
            <a:spLocks/>
          </p:cNvSpPr>
          <p:nvPr/>
        </p:nvSpPr>
        <p:spPr>
          <a:xfrm>
            <a:off x="6001331" y="5073188"/>
            <a:ext cx="27755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libri" panose="020F0502020204030204" pitchFamily="34" charset="0"/>
              </a:rPr>
              <a:t>Reduction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31004BE-F8B4-ED40-8309-98F53B27D6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5073188"/>
            <a:ext cx="1481943" cy="1415952"/>
          </a:xfrm>
          <a:prstGeom prst="roundRect">
            <a:avLst/>
          </a:prstGeom>
        </p:spPr>
      </p:pic>
      <p:sp>
        <p:nvSpPr>
          <p:cNvPr id="17" name="右箭头 16">
            <a:extLst>
              <a:ext uri="{FF2B5EF4-FFF2-40B4-BE49-F238E27FC236}">
                <a16:creationId xmlns:a16="http://schemas.microsoft.com/office/drawing/2014/main" id="{F3C2A8C0-18A1-304B-8B26-60B33E7F2961}"/>
              </a:ext>
            </a:extLst>
          </p:cNvPr>
          <p:cNvSpPr/>
          <p:nvPr/>
        </p:nvSpPr>
        <p:spPr>
          <a:xfrm rot="5400000" flipH="1">
            <a:off x="10667217" y="3469705"/>
            <a:ext cx="1287121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7DE16234-6573-584E-93D8-BA4248BBF4A7}"/>
              </a:ext>
            </a:extLst>
          </p:cNvPr>
          <p:cNvSpPr/>
          <p:nvPr/>
        </p:nvSpPr>
        <p:spPr>
          <a:xfrm rot="5400000">
            <a:off x="10747845" y="5071187"/>
            <a:ext cx="1211908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889148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1FC08-10C2-4786-9720-CF48915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RQ2: Do interventions on one device influence time spent on other devices?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0" name="禁止符 9">
            <a:extLst>
              <a:ext uri="{FF2B5EF4-FFF2-40B4-BE49-F238E27FC236}">
                <a16:creationId xmlns:a16="http://schemas.microsoft.com/office/drawing/2014/main" id="{71CC6A3D-DBD4-5143-9C43-77335B3480B7}"/>
              </a:ext>
            </a:extLst>
          </p:cNvPr>
          <p:cNvSpPr/>
          <p:nvPr/>
        </p:nvSpPr>
        <p:spPr>
          <a:xfrm>
            <a:off x="10738809" y="2135535"/>
            <a:ext cx="1143938" cy="114393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F3C2A8C0-18A1-304B-8B26-60B33E7F2961}"/>
              </a:ext>
            </a:extLst>
          </p:cNvPr>
          <p:cNvSpPr/>
          <p:nvPr/>
        </p:nvSpPr>
        <p:spPr>
          <a:xfrm rot="5400000" flipH="1">
            <a:off x="10667217" y="3469705"/>
            <a:ext cx="1287121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7DE16234-6573-584E-93D8-BA4248BBF4A7}"/>
              </a:ext>
            </a:extLst>
          </p:cNvPr>
          <p:cNvSpPr/>
          <p:nvPr/>
        </p:nvSpPr>
        <p:spPr>
          <a:xfrm rot="5400000">
            <a:off x="10747845" y="5071187"/>
            <a:ext cx="1211908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FDE1E1F-AB14-954A-BEC5-946FF72106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35" y="3569719"/>
            <a:ext cx="2607244" cy="260724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44CF572-3731-E343-9E12-B7E8529B60C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30" y="2025430"/>
            <a:ext cx="1364148" cy="136414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C6FE6E5-3263-2A4B-AE27-465134AD887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30" y="3600097"/>
            <a:ext cx="1364148" cy="136414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D3BA6C-F439-E645-A185-0D16C3D3940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7" y="5174764"/>
            <a:ext cx="1364148" cy="1364148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63EEDAAE-D14A-406A-B612-235AD0F1BD46}"/>
              </a:ext>
            </a:extLst>
          </p:cNvPr>
          <p:cNvSpPr txBox="1">
            <a:spLocks/>
          </p:cNvSpPr>
          <p:nvPr/>
        </p:nvSpPr>
        <p:spPr>
          <a:xfrm>
            <a:off x="6001331" y="2087130"/>
            <a:ext cx="26092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libri" panose="020F0502020204030204" pitchFamily="34" charset="0"/>
              </a:rPr>
              <a:t>Isolation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11F65B5A-7853-438E-A492-595C79322F31}"/>
              </a:ext>
            </a:extLst>
          </p:cNvPr>
          <p:cNvSpPr txBox="1">
            <a:spLocks/>
          </p:cNvSpPr>
          <p:nvPr/>
        </p:nvSpPr>
        <p:spPr>
          <a:xfrm>
            <a:off x="6001331" y="3515157"/>
            <a:ext cx="30211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libri" panose="020F0502020204030204" pitchFamily="34" charset="0"/>
              </a:rPr>
              <a:t>Redistribution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50A62CC6-2E9F-48A9-9D8A-F12B70B29B89}"/>
              </a:ext>
            </a:extLst>
          </p:cNvPr>
          <p:cNvSpPr txBox="1">
            <a:spLocks/>
          </p:cNvSpPr>
          <p:nvPr/>
        </p:nvSpPr>
        <p:spPr>
          <a:xfrm>
            <a:off x="6001331" y="5073188"/>
            <a:ext cx="27755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libri" panose="020F0502020204030204" pitchFamily="34" charset="0"/>
              </a:rPr>
              <a:t>Reduction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8063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E9D47B53-FE31-954E-8E22-D44D4601A91F}"/>
              </a:ext>
            </a:extLst>
          </p:cNvPr>
          <p:cNvSpPr/>
          <p:nvPr/>
        </p:nvSpPr>
        <p:spPr>
          <a:xfrm>
            <a:off x="-1009650" y="-9144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44E070-FFE3-F248-9085-3122AB7E73C9}"/>
              </a:ext>
            </a:extLst>
          </p:cNvPr>
          <p:cNvSpPr/>
          <p:nvPr/>
        </p:nvSpPr>
        <p:spPr>
          <a:xfrm>
            <a:off x="5859780" y="2514600"/>
            <a:ext cx="5867400" cy="8915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EDD36E-EC81-C24B-BB4F-75EE4C239E60}"/>
              </a:ext>
            </a:extLst>
          </p:cNvPr>
          <p:cNvSpPr/>
          <p:nvPr/>
        </p:nvSpPr>
        <p:spPr>
          <a:xfrm>
            <a:off x="838200" y="3482225"/>
            <a:ext cx="4213860" cy="578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33A9D-6341-2447-82CD-FA232E2D4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3246"/>
            <a:ext cx="4396740" cy="5623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Outcomes</a:t>
            </a:r>
          </a:p>
          <a:p>
            <a:pPr marL="0" indent="0">
              <a:buNone/>
            </a:pPr>
            <a:r>
              <a:rPr kumimoji="1" lang="en-US" altLang="zh-CN" dirty="0"/>
              <a:t>Does effectiveness remain constant over time?</a:t>
            </a:r>
          </a:p>
          <a:p>
            <a:pPr marL="0" indent="0">
              <a:buNone/>
            </a:pPr>
            <a:r>
              <a:rPr kumimoji="1" lang="en-US" altLang="zh-CN" dirty="0"/>
              <a:t>What externalities exist?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Interventions</a:t>
            </a:r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4183AE9-02B7-054B-885B-119BC69A7E42}"/>
              </a:ext>
            </a:extLst>
          </p:cNvPr>
          <p:cNvSpPr txBox="1">
            <a:spLocks/>
          </p:cNvSpPr>
          <p:nvPr/>
        </p:nvSpPr>
        <p:spPr>
          <a:xfrm>
            <a:off x="5577840" y="458926"/>
            <a:ext cx="6614160" cy="559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AC9BE0-A6AA-FD49-BA3D-C6820EEAC05E}"/>
              </a:ext>
            </a:extLst>
          </p:cNvPr>
          <p:cNvSpPr/>
          <p:nvPr/>
        </p:nvSpPr>
        <p:spPr>
          <a:xfrm>
            <a:off x="5859780" y="733246"/>
            <a:ext cx="605028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i="1" dirty="0">
                <a:solidFill>
                  <a:schemeClr val="bg1"/>
                </a:solidFill>
              </a:rPr>
              <a:t>Conservation of Procrastination: Do Productivity Interventions Save Time or Just Redistribute It? (CHI 2019)</a:t>
            </a:r>
          </a:p>
          <a:p>
            <a:endParaRPr lang="e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Are interventions effective at reducing time on the focal goal?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RQ1: Is time redistributed to other sites on the same platform?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RQ2: Is time redistributed across devices?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0465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84A58-83C6-4187-ACCB-A2B57E09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Are interventions effective? 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55BD9-6383-4E7A-BE8E-18DDA26B1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86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For each goal, we randomly assign it to one of 2 conditions each week: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325E56-8239-2B4C-99E3-2EC597EC5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6566076" y="3220491"/>
            <a:ext cx="760067" cy="753627"/>
          </a:xfrm>
          <a:prstGeom prst="round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EE912F-1015-7440-A2C9-ECD4F6C55E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96" y="2586878"/>
            <a:ext cx="908451" cy="908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15A513-AE54-4145-9E91-73B6CDF40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7539507" y="3220491"/>
            <a:ext cx="760067" cy="753627"/>
          </a:xfrm>
          <a:prstGeom prst="round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9DE636-A8DC-DE41-92A9-0708B06B40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527" y="2586878"/>
            <a:ext cx="908451" cy="9084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050280-CE5F-1A4F-857C-CA6DF33FC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8512938" y="3220490"/>
            <a:ext cx="760067" cy="753627"/>
          </a:xfrm>
          <a:prstGeom prst="round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72D72C-F527-C84B-B133-7B3C19A132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58" y="2586877"/>
            <a:ext cx="908451" cy="9084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E5FF03-0C71-D846-9EE6-B96207B3B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9402965" y="3202903"/>
            <a:ext cx="760067" cy="753627"/>
          </a:xfrm>
          <a:prstGeom prst="round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80C3BB-03C0-CB4A-A9C0-2BF539B02A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985" y="2569290"/>
            <a:ext cx="908451" cy="9084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09508C9-5CB7-4942-8087-F354A08F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292992" y="3202901"/>
            <a:ext cx="760067" cy="753627"/>
          </a:xfrm>
          <a:prstGeom prst="round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DD7B802-8F81-DD45-B515-4E22766229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012" y="2569288"/>
            <a:ext cx="908451" cy="9084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300EB74-AB93-9C46-B4E3-42699B8747A5}"/>
              </a:ext>
            </a:extLst>
          </p:cNvPr>
          <p:cNvSpPr txBox="1"/>
          <p:nvPr/>
        </p:nvSpPr>
        <p:spPr>
          <a:xfrm>
            <a:off x="802131" y="2702270"/>
            <a:ext cx="55952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4000" dirty="0"/>
              <a:t>Frequent</a:t>
            </a:r>
          </a:p>
          <a:p>
            <a:pPr lvl="1"/>
            <a:r>
              <a:rPr lang="en-US" altLang="zh-CN" sz="2200" dirty="0"/>
              <a:t>An intervention is shown every visit</a:t>
            </a:r>
          </a:p>
          <a:p>
            <a:pPr lvl="1"/>
            <a:r>
              <a:rPr lang="en-US" altLang="zh-CN" dirty="0"/>
              <a:t>(each site</a:t>
            </a:r>
            <a:r>
              <a:rPr lang="zh-CN" altLang="en-US" dirty="0"/>
              <a:t> </a:t>
            </a:r>
            <a:r>
              <a:rPr lang="en-US" altLang="zh-CN" dirty="0"/>
              <a:t>visit for browser, each app</a:t>
            </a:r>
            <a:r>
              <a:rPr lang="zh-CN" altLang="en-US" dirty="0"/>
              <a:t> </a:t>
            </a:r>
            <a:r>
              <a:rPr lang="en-US" altLang="zh-CN" dirty="0"/>
              <a:t>visit on android)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468AAE4-DE48-C94F-8BAC-CA1040291A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6566076" y="5132571"/>
            <a:ext cx="760067" cy="753627"/>
          </a:xfrm>
          <a:prstGeom prst="round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CCC5C49-E325-6A41-AE86-F39583FE5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7539507" y="5132571"/>
            <a:ext cx="760067" cy="753627"/>
          </a:xfrm>
          <a:prstGeom prst="round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7226B95-AE2B-AC43-B71A-D8AF11F5E9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8512938" y="5132570"/>
            <a:ext cx="760067" cy="753627"/>
          </a:xfrm>
          <a:prstGeom prst="round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16DFD84-4478-244F-A983-6FC8FC18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58" y="4498957"/>
            <a:ext cx="908451" cy="90845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CEF8F1D-B0E7-E444-B7FF-C09EE4FB5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9402965" y="5114983"/>
            <a:ext cx="760067" cy="753627"/>
          </a:xfrm>
          <a:prstGeom prst="round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B391D05-4A2B-4641-821F-161EE424C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292992" y="5114981"/>
            <a:ext cx="760067" cy="753627"/>
          </a:xfrm>
          <a:prstGeom prst="round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8B3290E-C4B7-FA47-B6D7-935056B63B60}"/>
              </a:ext>
            </a:extLst>
          </p:cNvPr>
          <p:cNvSpPr txBox="1"/>
          <p:nvPr/>
        </p:nvSpPr>
        <p:spPr>
          <a:xfrm>
            <a:off x="802130" y="4741245"/>
            <a:ext cx="55952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4000" dirty="0"/>
              <a:t>Infrequent</a:t>
            </a:r>
          </a:p>
          <a:p>
            <a:pPr lvl="1"/>
            <a:r>
              <a:rPr lang="en-US" altLang="zh-CN" sz="2200" dirty="0"/>
              <a:t>An intervention is shown</a:t>
            </a:r>
            <a:r>
              <a:rPr lang="zh-CN" altLang="en-US" sz="2200" dirty="0"/>
              <a:t> </a:t>
            </a:r>
            <a:r>
              <a:rPr lang="en-US" altLang="zh-CN" sz="2200" dirty="0"/>
              <a:t>on</a:t>
            </a:r>
            <a:r>
              <a:rPr lang="zh-CN" altLang="en-US" sz="2200" dirty="0"/>
              <a:t> </a:t>
            </a:r>
            <a:r>
              <a:rPr lang="en-US" altLang="zh-CN" sz="2200" dirty="0"/>
              <a:t>20%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visits</a:t>
            </a:r>
          </a:p>
        </p:txBody>
      </p:sp>
    </p:spTree>
    <p:extLst>
      <p:ext uri="{BB962C8B-B14F-4D97-AF65-F5344CB8AC3E}">
        <p14:creationId xmlns:p14="http://schemas.microsoft.com/office/powerpoint/2010/main" val="31513901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84A58-83C6-4187-ACCB-A2B57E09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Are interventions effective? 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55BD9-6383-4E7A-BE8E-18DDA26B1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Compare daily time spent on days in the frequent vs infrequent conditions, for each goal</a:t>
            </a:r>
          </a:p>
        </p:txBody>
      </p:sp>
    </p:spTree>
    <p:extLst>
      <p:ext uri="{BB962C8B-B14F-4D97-AF65-F5344CB8AC3E}">
        <p14:creationId xmlns:p14="http://schemas.microsoft.com/office/powerpoint/2010/main" val="18225145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84A58-83C6-4187-ACCB-A2B57E09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Are interventions effective? 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55BD9-6383-4E7A-BE8E-18DDA26B1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Compare daily time spent on days in the frequent vs infrequent conditions, for each goal</a:t>
            </a:r>
          </a:p>
          <a:p>
            <a:r>
              <a:rPr lang="en-US" altLang="zh-CN" sz="3200" dirty="0"/>
              <a:t>5.8 weeks with 1034 users on browser (n=22,462 days), and 876 users on mobile (n=26,273 days)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800132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B9025-A08C-4A59-B54E-F0856499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Interventions are effective on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platforms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1D27BD-2293-412F-B7CA-958098A77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47657"/>
            <a:ext cx="10515600" cy="915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200" dirty="0"/>
              <a:t>7.3% reduction in daily time spent on browser version, on frequent weeks. Statistically significant (p &lt; 0.001)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64CE86-B9D0-BC43-BF3C-1972D26E6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43" y="1495281"/>
            <a:ext cx="6717057" cy="403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805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B9025-A08C-4A59-B54E-F0856499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Interventions are effective on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platforms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1D27BD-2293-412F-B7CA-958098A77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76686"/>
            <a:ext cx="10515600" cy="8869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200" dirty="0"/>
              <a:t>37.2% reduction in daily time spent on android version, on frequent weeks. Statistically significant (p &lt; 0.001)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27DE8C-196F-CF41-8270-89B02B9DA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456437"/>
            <a:ext cx="6781799" cy="40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1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1E85EA-6FC6-4D45-B459-0619C41F8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cs typeface="+mj-cs"/>
              </a:rPr>
              <a:t>Users select sites</a:t>
            </a:r>
            <a:r>
              <a:rPr lang="zh-CN" altLang="en-US" sz="4800" kern="1200" dirty="0">
                <a:solidFill>
                  <a:srgbClr val="FFFFFF"/>
                </a:solidFill>
                <a:cs typeface="+mj-cs"/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or</a:t>
            </a:r>
            <a:r>
              <a:rPr lang="zh-CN" altLang="en-US" sz="4800" dirty="0">
                <a:solidFill>
                  <a:srgbClr val="FFFFFF"/>
                </a:solidFill>
              </a:rPr>
              <a:t> </a:t>
            </a:r>
            <a:r>
              <a:rPr lang="en-US" altLang="zh-CN" sz="4800" kern="1200" dirty="0">
                <a:solidFill>
                  <a:srgbClr val="FFFFFF"/>
                </a:solidFill>
                <a:cs typeface="+mj-cs"/>
              </a:rPr>
              <a:t>apps to reduce time on (goals)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20CBDF-D00D-4A4B-80F3-FC6C6EDBD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778785"/>
            <a:ext cx="6553545" cy="530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611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12EBC09-3E2F-5A47-A5B9-FFB82E43C613}"/>
              </a:ext>
            </a:extLst>
          </p:cNvPr>
          <p:cNvSpPr/>
          <p:nvPr/>
        </p:nvSpPr>
        <p:spPr>
          <a:xfrm>
            <a:off x="-1009650" y="-9144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44E070-FFE3-F248-9085-3122AB7E73C9}"/>
              </a:ext>
            </a:extLst>
          </p:cNvPr>
          <p:cNvSpPr/>
          <p:nvPr/>
        </p:nvSpPr>
        <p:spPr>
          <a:xfrm>
            <a:off x="5859780" y="731520"/>
            <a:ext cx="5867400" cy="13944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EDD36E-EC81-C24B-BB4F-75EE4C239E60}"/>
              </a:ext>
            </a:extLst>
          </p:cNvPr>
          <p:cNvSpPr/>
          <p:nvPr/>
        </p:nvSpPr>
        <p:spPr>
          <a:xfrm>
            <a:off x="838200" y="3555593"/>
            <a:ext cx="4213860" cy="458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33A9D-6341-2447-82CD-FA232E2D4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3245"/>
            <a:ext cx="4396740" cy="5988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Outcomes</a:t>
            </a:r>
          </a:p>
          <a:p>
            <a:pPr marL="0" indent="0">
              <a:buNone/>
            </a:pPr>
            <a:r>
              <a:rPr kumimoji="1" lang="en-US" altLang="zh-CN" dirty="0"/>
              <a:t>Does effectiveness remain constant over time?</a:t>
            </a:r>
          </a:p>
          <a:p>
            <a:pPr marL="0" indent="0">
              <a:buNone/>
            </a:pPr>
            <a:r>
              <a:rPr kumimoji="1" lang="en-US" altLang="zh-CN" dirty="0"/>
              <a:t>What externalities exist?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Interventions</a:t>
            </a:r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4183AE9-02B7-054B-885B-119BC69A7E42}"/>
              </a:ext>
            </a:extLst>
          </p:cNvPr>
          <p:cNvSpPr txBox="1">
            <a:spLocks/>
          </p:cNvSpPr>
          <p:nvPr/>
        </p:nvSpPr>
        <p:spPr>
          <a:xfrm>
            <a:off x="5577840" y="458926"/>
            <a:ext cx="6614160" cy="559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AC9BE0-A6AA-FD49-BA3D-C6820EEAC05E}"/>
              </a:ext>
            </a:extLst>
          </p:cNvPr>
          <p:cNvSpPr/>
          <p:nvPr/>
        </p:nvSpPr>
        <p:spPr>
          <a:xfrm>
            <a:off x="5859780" y="733246"/>
            <a:ext cx="60502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Are interventions effective at reducing time on the focal goal?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Effective on both browser + mobile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RQ1: Is time redistributed to other sites on the same platform?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RQ2: Is time redistributed across devices?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655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ECFDEF7B-547D-D942-A1B3-76A45818AFDC}"/>
              </a:ext>
            </a:extLst>
          </p:cNvPr>
          <p:cNvSpPr/>
          <p:nvPr/>
        </p:nvSpPr>
        <p:spPr>
          <a:xfrm>
            <a:off x="-967740" y="-6858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44E070-FFE3-F248-9085-3122AB7E73C9}"/>
              </a:ext>
            </a:extLst>
          </p:cNvPr>
          <p:cNvSpPr/>
          <p:nvPr/>
        </p:nvSpPr>
        <p:spPr>
          <a:xfrm>
            <a:off x="5859780" y="2331720"/>
            <a:ext cx="6050280" cy="11201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4183AE9-02B7-054B-885B-119BC69A7E42}"/>
              </a:ext>
            </a:extLst>
          </p:cNvPr>
          <p:cNvSpPr txBox="1">
            <a:spLocks/>
          </p:cNvSpPr>
          <p:nvPr/>
        </p:nvSpPr>
        <p:spPr>
          <a:xfrm>
            <a:off x="5577840" y="458926"/>
            <a:ext cx="6614160" cy="559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AC9BE0-A6AA-FD49-BA3D-C6820EEAC05E}"/>
              </a:ext>
            </a:extLst>
          </p:cNvPr>
          <p:cNvSpPr/>
          <p:nvPr/>
        </p:nvSpPr>
        <p:spPr>
          <a:xfrm>
            <a:off x="5859780" y="733246"/>
            <a:ext cx="60502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Are interventions effective at reducing time on the focal goal?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Effective on both browser + mobile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RQ1: Is time redistributed to other sites on the same platform?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RQ2: Is time redistributed across devices?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A6E898F-A333-B44D-B050-A0B237CFD233}"/>
              </a:ext>
            </a:extLst>
          </p:cNvPr>
          <p:cNvSpPr/>
          <p:nvPr/>
        </p:nvSpPr>
        <p:spPr>
          <a:xfrm>
            <a:off x="838200" y="3555593"/>
            <a:ext cx="4213860" cy="489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D8AB474A-13DC-6C4D-A6B8-627BA7058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3245"/>
            <a:ext cx="4396740" cy="5988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Outcomes</a:t>
            </a:r>
          </a:p>
          <a:p>
            <a:pPr marL="0" indent="0">
              <a:buNone/>
            </a:pPr>
            <a:r>
              <a:rPr kumimoji="1" lang="en-US" altLang="zh-CN" dirty="0"/>
              <a:t>Does effectiveness remain constant over time?</a:t>
            </a:r>
          </a:p>
          <a:p>
            <a:pPr marL="0" indent="0">
              <a:buNone/>
            </a:pPr>
            <a:r>
              <a:rPr kumimoji="1" lang="en-US" altLang="zh-CN" dirty="0"/>
              <a:t>What externalities exist?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Interventions</a:t>
            </a:r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12193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273ED-AFC3-4A25-A37C-1E430646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49000" cy="1325563"/>
          </a:xfrm>
        </p:spPr>
        <p:txBody>
          <a:bodyPr/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redistributed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platform?</a:t>
            </a:r>
            <a:r>
              <a:rPr lang="zh-CN" altLang="en-US" dirty="0"/>
              <a:t> </a:t>
            </a:r>
            <a:r>
              <a:rPr lang="en-US" altLang="zh-CN" dirty="0"/>
              <a:t>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45A0F8-600F-42B0-A5AC-D7472BD4A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3200" dirty="0"/>
              <a:t>We developed a metric of how intense interventions are this day (intensity) </a:t>
            </a:r>
          </a:p>
          <a:p>
            <a:r>
              <a:rPr lang="en-US" altLang="zh-CN" dirty="0"/>
              <a:t>Percentage of sessions on a goal that triggered an intervention</a:t>
            </a:r>
          </a:p>
          <a:p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5604809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273ED-AFC3-4A25-A37C-1E430646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9365" cy="1325563"/>
          </a:xfrm>
        </p:spPr>
        <p:txBody>
          <a:bodyPr/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redistributed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platform?</a:t>
            </a:r>
            <a:r>
              <a:rPr lang="zh-CN" altLang="en-US" dirty="0"/>
              <a:t> </a:t>
            </a:r>
            <a:r>
              <a:rPr lang="en-US" altLang="zh-CN" dirty="0"/>
              <a:t>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45A0F8-600F-42B0-A5AC-D7472BD4A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3200" dirty="0"/>
              <a:t>We developed a metric of how intense interventions are this day (intensity) </a:t>
            </a:r>
          </a:p>
          <a:p>
            <a:r>
              <a:rPr lang="en-US" altLang="zh-CN" dirty="0"/>
              <a:t>Percentage of sessions on a goal that triggered an intervention.</a:t>
            </a:r>
          </a:p>
          <a:p>
            <a:r>
              <a:rPr lang="en-US" altLang="zh-CN" dirty="0"/>
              <a:t>E.g. if visited Facebook 10x, and saw 0 interventions, then intensity=0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2A22722-BEA0-AD4F-875B-0137B97C21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168122" y="4976450"/>
            <a:ext cx="760067" cy="753627"/>
          </a:xfrm>
          <a:prstGeom prst="round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FFC4CC7-E33C-8545-89F3-F1320F35AD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2258111" y="4976450"/>
            <a:ext cx="760067" cy="753627"/>
          </a:xfrm>
          <a:prstGeom prst="round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AC53F12-EDCB-3C4D-9C37-7E8D1D875D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3348100" y="4976449"/>
            <a:ext cx="760067" cy="753627"/>
          </a:xfrm>
          <a:prstGeom prst="round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36D40EF-6252-6A40-937A-7A9793DE22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4435899" y="4976448"/>
            <a:ext cx="760067" cy="753627"/>
          </a:xfrm>
          <a:prstGeom prst="round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1DE3A6E-DDAA-A24C-AC96-378557957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5523698" y="4976448"/>
            <a:ext cx="760067" cy="753627"/>
          </a:xfrm>
          <a:prstGeom prst="round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7C84E39-4E5C-AE49-A5A2-B59BEC86E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6590883" y="4976447"/>
            <a:ext cx="760067" cy="753627"/>
          </a:xfrm>
          <a:prstGeom prst="round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2252E15-90E0-484B-8335-1B95CD1F6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7678682" y="4976447"/>
            <a:ext cx="760067" cy="753627"/>
          </a:xfrm>
          <a:prstGeom prst="round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3037022-79C3-F74F-B03E-67042A59A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8745867" y="4976447"/>
            <a:ext cx="760067" cy="753627"/>
          </a:xfrm>
          <a:prstGeom prst="round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C3EE78F-1A84-0D4B-BB79-04F8AAEBA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9813052" y="4976447"/>
            <a:ext cx="760067" cy="753627"/>
          </a:xfrm>
          <a:prstGeom prst="round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2AAA3D7-5966-A14C-A28D-FAAE2040C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880237" y="4976447"/>
            <a:ext cx="760067" cy="753627"/>
          </a:xfrm>
          <a:prstGeom prst="round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F72E61FB-1889-F04D-BA87-D8E76C7D6242}"/>
              </a:ext>
            </a:extLst>
          </p:cNvPr>
          <p:cNvSpPr/>
          <p:nvPr/>
        </p:nvSpPr>
        <p:spPr>
          <a:xfrm>
            <a:off x="5286035" y="6088142"/>
            <a:ext cx="27963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/>
              <a:t>Intensity=0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400699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273ED-AFC3-4A25-A37C-1E430646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2104" cy="1325563"/>
          </a:xfrm>
        </p:spPr>
        <p:txBody>
          <a:bodyPr/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redistributed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platform?</a:t>
            </a:r>
            <a:r>
              <a:rPr lang="zh-CN" altLang="en-US" dirty="0"/>
              <a:t> </a:t>
            </a:r>
            <a:r>
              <a:rPr lang="en-US" altLang="zh-CN" dirty="0"/>
              <a:t>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45A0F8-600F-42B0-A5AC-D7472BD4A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2104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dirty="0"/>
              <a:t>We developed a metric of how intense interventions are this day (intensity) </a:t>
            </a:r>
          </a:p>
          <a:p>
            <a:r>
              <a:rPr lang="en-US" altLang="zh-CN" dirty="0"/>
              <a:t>Percentage of sessions on a goal that triggered an intervention.</a:t>
            </a:r>
          </a:p>
          <a:p>
            <a:r>
              <a:rPr lang="en-US" altLang="zh-CN" dirty="0"/>
              <a:t>E.g. if visited Facebook 10x, and saw 3 interventions, then intensity=0.3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5C1821E-75F5-364C-92D0-7B3582058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168122" y="4976450"/>
            <a:ext cx="760067" cy="753627"/>
          </a:xfrm>
          <a:prstGeom prst="round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62BFE4F-13FC-7F44-B40B-739ECB953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2258111" y="4976450"/>
            <a:ext cx="760067" cy="753627"/>
          </a:xfrm>
          <a:prstGeom prst="round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B1269A6-F323-DB43-BD6B-DE614BED4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3348100" y="4976449"/>
            <a:ext cx="760067" cy="753627"/>
          </a:xfrm>
          <a:prstGeom prst="round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B447646-0F14-D74B-B41B-1585981EB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4435899" y="4976448"/>
            <a:ext cx="760067" cy="753627"/>
          </a:xfrm>
          <a:prstGeom prst="round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9A0A55F-7F89-3247-9DFF-530380A1B4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5523698" y="4976448"/>
            <a:ext cx="760067" cy="753627"/>
          </a:xfrm>
          <a:prstGeom prst="round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8DEADF5-C622-3B44-B560-D3D8FF9A4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6590883" y="4976447"/>
            <a:ext cx="760067" cy="753627"/>
          </a:xfrm>
          <a:prstGeom prst="round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4C95B3E-6BFD-D648-ACE2-EBF7720F0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7678682" y="4976447"/>
            <a:ext cx="760067" cy="753627"/>
          </a:xfrm>
          <a:prstGeom prst="round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9230825-D17B-214D-A85C-2FB5EDD5E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8745867" y="4976447"/>
            <a:ext cx="760067" cy="753627"/>
          </a:xfrm>
          <a:prstGeom prst="round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163029A-647D-D940-9DF9-94D5922C27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9813052" y="4976447"/>
            <a:ext cx="760067" cy="753627"/>
          </a:xfrm>
          <a:prstGeom prst="round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77AB16F-411A-6245-8D9F-0F45AB1E3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880237" y="4976447"/>
            <a:ext cx="760067" cy="753627"/>
          </a:xfrm>
          <a:prstGeom prst="round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FE9A489-8405-2F41-8A12-281953F4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120" y="4342836"/>
            <a:ext cx="908451" cy="90845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182F68F-BD00-8D45-8B92-1FBBD07E67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90" y="4325991"/>
            <a:ext cx="908451" cy="90845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D3D638A-45CC-174A-9F85-F5DE83AB60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111" y="4342834"/>
            <a:ext cx="908451" cy="908451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5FB9479E-9228-FD45-91A5-FB4D5FC9D6FF}"/>
              </a:ext>
            </a:extLst>
          </p:cNvPr>
          <p:cNvSpPr/>
          <p:nvPr/>
        </p:nvSpPr>
        <p:spPr>
          <a:xfrm>
            <a:off x="5286035" y="6088142"/>
            <a:ext cx="27963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/>
              <a:t>Intensity=0.3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168153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273ED-AFC3-4A25-A37C-1E430646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2104" cy="1325563"/>
          </a:xfrm>
        </p:spPr>
        <p:txBody>
          <a:bodyPr/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redistributed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platform?</a:t>
            </a:r>
            <a:r>
              <a:rPr lang="zh-CN" altLang="en-US" dirty="0"/>
              <a:t> </a:t>
            </a:r>
            <a:r>
              <a:rPr lang="en-US" altLang="zh-CN" dirty="0"/>
              <a:t>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45A0F8-600F-42B0-A5AC-D7472BD4A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2104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dirty="0"/>
              <a:t>We developed a metric of how intense interventions are this day (intensity) </a:t>
            </a:r>
          </a:p>
          <a:p>
            <a:r>
              <a:rPr lang="en-US" altLang="zh-CN" dirty="0"/>
              <a:t>Percentage of sessions on a goal that triggered an intervention.</a:t>
            </a:r>
          </a:p>
          <a:p>
            <a:r>
              <a:rPr lang="en-US" altLang="zh-CN" dirty="0"/>
              <a:t>Verified that on days where intensity is higher, overall total time on goal sites is</a:t>
            </a:r>
            <a:r>
              <a:rPr lang="zh-CN" altLang="en-US" dirty="0"/>
              <a:t> </a:t>
            </a:r>
            <a:r>
              <a:rPr lang="en-US" altLang="zh-CN" dirty="0"/>
              <a:t>significantly lower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platforms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B5B716-23BA-5347-AB7C-A8265DCA67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168122" y="4976450"/>
            <a:ext cx="760067" cy="753627"/>
          </a:xfrm>
          <a:prstGeom prst="round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0D8D90-9DA9-CC4C-AAC4-2B77D6BA3F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2258111" y="4976450"/>
            <a:ext cx="760067" cy="753627"/>
          </a:xfrm>
          <a:prstGeom prst="round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30903FA-E352-DC4D-85F0-56371FD35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3348100" y="4976449"/>
            <a:ext cx="760067" cy="753627"/>
          </a:xfrm>
          <a:prstGeom prst="round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CCE409-A1AC-F149-B0E3-9BE962FA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4435899" y="4976448"/>
            <a:ext cx="760067" cy="753627"/>
          </a:xfrm>
          <a:prstGeom prst="round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A74CEFC-4E3F-0C40-898E-789ADAE88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5523698" y="4976448"/>
            <a:ext cx="760067" cy="753627"/>
          </a:xfrm>
          <a:prstGeom prst="round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2023A57-9941-A540-912A-C5508AEBB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6590883" y="4976447"/>
            <a:ext cx="760067" cy="753627"/>
          </a:xfrm>
          <a:prstGeom prst="round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5D9F99-65A4-8143-807D-FFA7EC4E3B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7678682" y="4976447"/>
            <a:ext cx="760067" cy="753627"/>
          </a:xfrm>
          <a:prstGeom prst="round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F205E81-6C1F-6B4B-85B3-83A55AA011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8745867" y="4976447"/>
            <a:ext cx="760067" cy="753627"/>
          </a:xfrm>
          <a:prstGeom prst="round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4295331-6AE9-C64A-91D3-9749E6FC9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9813052" y="4976447"/>
            <a:ext cx="760067" cy="753627"/>
          </a:xfrm>
          <a:prstGeom prst="round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791CBEF-F859-1641-8DF9-5075AE87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880237" y="4976447"/>
            <a:ext cx="760067" cy="753627"/>
          </a:xfrm>
          <a:prstGeom prst="round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6BA46DA-3DCC-4F45-B205-76FC1C61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120" y="4342836"/>
            <a:ext cx="908451" cy="90845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7B1A57D-B56D-724C-BCCF-2B881C2C36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90" y="4325991"/>
            <a:ext cx="908451" cy="90845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E81D3C1-96D3-B34B-93F0-F2E68341BB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111" y="4342834"/>
            <a:ext cx="908451" cy="908451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6FA09C29-74A6-8846-9342-8A6106FCEC5C}"/>
              </a:ext>
            </a:extLst>
          </p:cNvPr>
          <p:cNvSpPr/>
          <p:nvPr/>
        </p:nvSpPr>
        <p:spPr>
          <a:xfrm>
            <a:off x="5286035" y="6088142"/>
            <a:ext cx="27963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/>
              <a:t>Intensity=0.3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236382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84A58-83C6-4187-ACCB-A2B57E090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4700" cy="1325563"/>
          </a:xfrm>
        </p:spPr>
        <p:txBody>
          <a:bodyPr/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redistributed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platform?</a:t>
            </a:r>
            <a:r>
              <a:rPr lang="zh-CN" altLang="en-US" dirty="0"/>
              <a:t> </a:t>
            </a:r>
            <a:r>
              <a:rPr lang="en-US" altLang="zh-CN" dirty="0"/>
              <a:t>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55BD9-6383-4E7A-BE8E-18DDA26B1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686625"/>
            <a:ext cx="10020301" cy="9367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manipulate</a:t>
            </a:r>
            <a:r>
              <a:rPr lang="zh-CN" altLang="en-US" sz="3200" dirty="0"/>
              <a:t> </a:t>
            </a:r>
            <a:r>
              <a:rPr lang="en-US" altLang="zh-CN" sz="3200" dirty="0"/>
              <a:t>intensity,</a:t>
            </a:r>
            <a:r>
              <a:rPr lang="zh-CN" altLang="en-US" sz="3200" dirty="0"/>
              <a:t> </a:t>
            </a:r>
            <a:r>
              <a:rPr lang="en-US" altLang="zh-CN" sz="3200" dirty="0"/>
              <a:t>we randomly assign</a:t>
            </a:r>
            <a:r>
              <a:rPr lang="zh-CN" altLang="en-US" sz="3200" dirty="0"/>
              <a:t> </a:t>
            </a:r>
            <a:r>
              <a:rPr lang="en-US" altLang="zh-CN" sz="3200" dirty="0"/>
              <a:t>each</a:t>
            </a:r>
            <a:r>
              <a:rPr lang="zh-CN" altLang="en-US" sz="3200" dirty="0"/>
              <a:t> </a:t>
            </a:r>
            <a:r>
              <a:rPr lang="en-US" altLang="zh-CN" sz="3200" dirty="0"/>
              <a:t>goal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have</a:t>
            </a:r>
            <a:r>
              <a:rPr lang="zh-CN" altLang="en-US" sz="3200" dirty="0"/>
              <a:t> </a:t>
            </a:r>
            <a:r>
              <a:rPr lang="en-US" altLang="zh-CN" sz="3200" dirty="0"/>
              <a:t>either</a:t>
            </a:r>
            <a:r>
              <a:rPr lang="zh-CN" altLang="en-US" sz="3200" dirty="0"/>
              <a:t> </a:t>
            </a:r>
            <a:r>
              <a:rPr lang="en-US" altLang="zh-CN" sz="3200" dirty="0"/>
              <a:t>frequent</a:t>
            </a:r>
            <a:r>
              <a:rPr lang="zh-CN" altLang="en-US" sz="3200" dirty="0"/>
              <a:t> </a:t>
            </a:r>
            <a:r>
              <a:rPr lang="en-US" altLang="zh-CN" sz="3200" dirty="0"/>
              <a:t>or</a:t>
            </a:r>
            <a:r>
              <a:rPr lang="zh-CN" altLang="en-US" sz="3200" dirty="0"/>
              <a:t> </a:t>
            </a:r>
            <a:r>
              <a:rPr lang="en-US" altLang="zh-CN" sz="3200" dirty="0"/>
              <a:t>infrequent</a:t>
            </a:r>
            <a:r>
              <a:rPr lang="zh-CN" altLang="en-US" sz="3200" dirty="0"/>
              <a:t> </a:t>
            </a:r>
            <a:r>
              <a:rPr lang="en-US" altLang="zh-CN" sz="3200" dirty="0"/>
              <a:t>interventions</a:t>
            </a:r>
            <a:r>
              <a:rPr lang="zh-CN" altLang="en-US" sz="3200" dirty="0"/>
              <a:t> </a:t>
            </a:r>
            <a:r>
              <a:rPr lang="en-US" altLang="zh-CN" sz="3200" dirty="0"/>
              <a:t>each</a:t>
            </a:r>
            <a:r>
              <a:rPr lang="zh-CN" altLang="en-US" sz="3200" dirty="0"/>
              <a:t> </a:t>
            </a:r>
            <a:r>
              <a:rPr lang="en-US" altLang="zh-CN" sz="3200" dirty="0"/>
              <a:t>week,</a:t>
            </a:r>
            <a:r>
              <a:rPr lang="zh-CN" altLang="en-US" sz="3200" dirty="0"/>
              <a:t> </a:t>
            </a:r>
            <a:r>
              <a:rPr lang="en-US" altLang="zh-CN" sz="3200" dirty="0"/>
              <a:t>resulting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continuous</a:t>
            </a:r>
            <a:r>
              <a:rPr lang="zh-CN" altLang="en-US" sz="3200" dirty="0"/>
              <a:t> </a:t>
            </a:r>
            <a:r>
              <a:rPr lang="en-US" altLang="zh-CN" sz="3200" dirty="0"/>
              <a:t>intensity</a:t>
            </a:r>
            <a:r>
              <a:rPr lang="zh-CN" altLang="en-US" sz="3200" dirty="0"/>
              <a:t> </a:t>
            </a:r>
            <a:r>
              <a:rPr lang="en-US" altLang="zh-CN" sz="3200" dirty="0"/>
              <a:t>value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0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1</a:t>
            </a:r>
          </a:p>
          <a:p>
            <a:endParaRPr lang="zh-CN" altLang="en-US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325E56-8239-2B4C-99E3-2EC597EC5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6566076" y="3938955"/>
            <a:ext cx="760067" cy="753627"/>
          </a:xfrm>
          <a:prstGeom prst="round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EE912F-1015-7440-A2C9-ECD4F6C55E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96" y="3305342"/>
            <a:ext cx="908451" cy="908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15A513-AE54-4145-9E91-73B6CDF40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7539507" y="3938955"/>
            <a:ext cx="760067" cy="753627"/>
          </a:xfrm>
          <a:prstGeom prst="round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9DE636-A8DC-DE41-92A9-0708B06B40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527" y="3305342"/>
            <a:ext cx="908451" cy="9084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050280-CE5F-1A4F-857C-CA6DF33FC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8512938" y="3938954"/>
            <a:ext cx="760067" cy="753627"/>
          </a:xfrm>
          <a:prstGeom prst="round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72D72C-F527-C84B-B133-7B3C19A132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58" y="3305341"/>
            <a:ext cx="908451" cy="9084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E5FF03-0C71-D846-9EE6-B96207B3B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9402965" y="3921367"/>
            <a:ext cx="760067" cy="753627"/>
          </a:xfrm>
          <a:prstGeom prst="round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80C3BB-03C0-CB4A-A9C0-2BF539B02A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985" y="3287754"/>
            <a:ext cx="908451" cy="9084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09508C9-5CB7-4942-8087-F354A08F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292992" y="3921365"/>
            <a:ext cx="760067" cy="753627"/>
          </a:xfrm>
          <a:prstGeom prst="round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DD7B802-8F81-DD45-B515-4E22766229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012" y="3287752"/>
            <a:ext cx="908451" cy="9084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300EB74-AB93-9C46-B4E3-42699B8747A5}"/>
              </a:ext>
            </a:extLst>
          </p:cNvPr>
          <p:cNvSpPr txBox="1"/>
          <p:nvPr/>
        </p:nvSpPr>
        <p:spPr>
          <a:xfrm>
            <a:off x="802131" y="3420734"/>
            <a:ext cx="55952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4000" dirty="0"/>
              <a:t>Frequent</a:t>
            </a:r>
          </a:p>
          <a:p>
            <a:pPr lvl="1"/>
            <a:r>
              <a:rPr lang="en-US" altLang="zh-CN" sz="2200" dirty="0"/>
              <a:t>An intervention is shown every visit</a:t>
            </a:r>
          </a:p>
          <a:p>
            <a:pPr lvl="1"/>
            <a:r>
              <a:rPr lang="en-US" altLang="zh-CN" dirty="0"/>
              <a:t>(each site</a:t>
            </a:r>
            <a:r>
              <a:rPr lang="zh-CN" altLang="en-US" dirty="0"/>
              <a:t> </a:t>
            </a:r>
            <a:r>
              <a:rPr lang="en-US" altLang="zh-CN" dirty="0"/>
              <a:t>visit for browser, each app</a:t>
            </a:r>
            <a:r>
              <a:rPr lang="zh-CN" altLang="en-US" dirty="0"/>
              <a:t> </a:t>
            </a:r>
            <a:r>
              <a:rPr lang="en-US" altLang="zh-CN" dirty="0"/>
              <a:t>visit on android)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468AAE4-DE48-C94F-8BAC-CA1040291A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6566076" y="5671416"/>
            <a:ext cx="760067" cy="753627"/>
          </a:xfrm>
          <a:prstGeom prst="round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CCC5C49-E325-6A41-AE86-F39583FE5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7539507" y="5671416"/>
            <a:ext cx="760067" cy="753627"/>
          </a:xfrm>
          <a:prstGeom prst="round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7226B95-AE2B-AC43-B71A-D8AF11F5E9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8512938" y="5671415"/>
            <a:ext cx="760067" cy="753627"/>
          </a:xfrm>
          <a:prstGeom prst="round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16DFD84-4478-244F-A983-6FC8FC18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58" y="5037802"/>
            <a:ext cx="908451" cy="90845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CEF8F1D-B0E7-E444-B7FF-C09EE4FB5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9402965" y="5653828"/>
            <a:ext cx="760067" cy="753627"/>
          </a:xfrm>
          <a:prstGeom prst="round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B391D05-4A2B-4641-821F-161EE424C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292992" y="5653826"/>
            <a:ext cx="760067" cy="753627"/>
          </a:xfrm>
          <a:prstGeom prst="round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8B3290E-C4B7-FA47-B6D7-935056B63B60}"/>
              </a:ext>
            </a:extLst>
          </p:cNvPr>
          <p:cNvSpPr txBox="1"/>
          <p:nvPr/>
        </p:nvSpPr>
        <p:spPr>
          <a:xfrm>
            <a:off x="802130" y="5280090"/>
            <a:ext cx="55952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4000" dirty="0"/>
              <a:t>Infrequent</a:t>
            </a:r>
          </a:p>
          <a:p>
            <a:pPr lvl="1"/>
            <a:r>
              <a:rPr lang="en-US" altLang="zh-CN" sz="2200" dirty="0"/>
              <a:t>An intervention is shown</a:t>
            </a:r>
            <a:r>
              <a:rPr lang="zh-CN" altLang="en-US" sz="2200" dirty="0"/>
              <a:t> </a:t>
            </a:r>
            <a:r>
              <a:rPr lang="en-US" altLang="zh-CN" sz="2200" dirty="0"/>
              <a:t>on</a:t>
            </a:r>
            <a:r>
              <a:rPr lang="zh-CN" altLang="en-US" sz="2200" dirty="0"/>
              <a:t> </a:t>
            </a:r>
            <a:r>
              <a:rPr lang="en-US" altLang="zh-CN" sz="2200" dirty="0"/>
              <a:t>20%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visits</a:t>
            </a:r>
          </a:p>
        </p:txBody>
      </p:sp>
    </p:spTree>
    <p:extLst>
      <p:ext uri="{BB962C8B-B14F-4D97-AF65-F5344CB8AC3E}">
        <p14:creationId xmlns:p14="http://schemas.microsoft.com/office/powerpoint/2010/main" val="803181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273ED-AFC3-4A25-A37C-1E430646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0217" cy="1325563"/>
          </a:xfrm>
        </p:spPr>
        <p:txBody>
          <a:bodyPr/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redistributed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platform?</a:t>
            </a:r>
            <a:r>
              <a:rPr lang="zh-CN" altLang="en-US" dirty="0"/>
              <a:t> </a:t>
            </a:r>
            <a:r>
              <a:rPr lang="en-US" altLang="zh-CN" dirty="0"/>
              <a:t>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45A0F8-600F-42B0-A5AC-D7472BD4A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/>
              <a:t>On days when intensity is higher, what is the effect on the time spent on non-goal apps and sites?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519F10A-AA77-7F41-BBF8-0E3001309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053476"/>
              </p:ext>
            </p:extLst>
          </p:nvPr>
        </p:nvGraphicFramePr>
        <p:xfrm>
          <a:off x="1120586" y="4132336"/>
          <a:ext cx="10233214" cy="186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6607">
                  <a:extLst>
                    <a:ext uri="{9D8B030D-6E8A-4147-A177-3AD203B41FA5}">
                      <a16:colId xmlns:a16="http://schemas.microsoft.com/office/drawing/2014/main" val="4260527569"/>
                    </a:ext>
                  </a:extLst>
                </a:gridCol>
                <a:gridCol w="5116607">
                  <a:extLst>
                    <a:ext uri="{9D8B030D-6E8A-4147-A177-3AD203B41FA5}">
                      <a16:colId xmlns:a16="http://schemas.microsoft.com/office/drawing/2014/main" val="1641472127"/>
                    </a:ext>
                  </a:extLst>
                </a:gridCol>
              </a:tblGrid>
              <a:tr h="46689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300" b="0" i="0" dirty="0"/>
                        <a:t>LMM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(Linear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Mixed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Model)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structure</a:t>
                      </a:r>
                      <a:endParaRPr lang="zh-CN" altLang="en-US" sz="2300" dirty="0"/>
                    </a:p>
                  </a:txBody>
                  <a:tcPr marL="94035" marR="94035" marT="47017" marB="47017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765309"/>
                  </a:ext>
                </a:extLst>
              </a:tr>
              <a:tr h="46689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b="0" i="0" dirty="0"/>
                        <a:t>Dependent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variable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b="0" i="0" dirty="0"/>
                        <a:t>Total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time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on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non-goal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sites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(log)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extLst>
                  <a:ext uri="{0D108BD9-81ED-4DB2-BD59-A6C34878D82A}">
                    <a16:rowId xmlns:a16="http://schemas.microsoft.com/office/drawing/2014/main" val="2012553593"/>
                  </a:ext>
                </a:extLst>
              </a:tr>
              <a:tr h="46689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b="0" i="0" dirty="0"/>
                        <a:t>Fixed effects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b="0" i="0" dirty="0"/>
                        <a:t>Intensity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extLst>
                  <a:ext uri="{0D108BD9-81ED-4DB2-BD59-A6C34878D82A}">
                    <a16:rowId xmlns:a16="http://schemas.microsoft.com/office/drawing/2014/main" val="1846411947"/>
                  </a:ext>
                </a:extLst>
              </a:tr>
              <a:tr h="46689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b="0" i="0" dirty="0"/>
                        <a:t>Random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effects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b="0" i="0" dirty="0"/>
                        <a:t>User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extLst>
                  <a:ext uri="{0D108BD9-81ED-4DB2-BD59-A6C34878D82A}">
                    <a16:rowId xmlns:a16="http://schemas.microsoft.com/office/drawing/2014/main" val="1640683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3502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E67F5-3AE1-464E-97D8-CAC4966C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Browser: reduction of time spent on other sites when intensity is higher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1610A1-AE5B-4130-BA99-6AA0A324E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3" y="5923722"/>
            <a:ext cx="11653157" cy="615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15%</a:t>
            </a:r>
            <a:r>
              <a:rPr lang="zh-CN" altLang="en-US" dirty="0"/>
              <a:t> </a:t>
            </a:r>
            <a:r>
              <a:rPr lang="en-US" altLang="zh-CN" dirty="0"/>
              <a:t>reduction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spent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intensity</a:t>
            </a:r>
            <a:r>
              <a:rPr lang="zh-CN" altLang="en-US" dirty="0"/>
              <a:t> </a:t>
            </a:r>
            <a:r>
              <a:rPr lang="en-US" altLang="zh-CN" dirty="0"/>
              <a:t>increases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→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(p &lt; 0.0001)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8EAE7D-CB2F-944D-AAD9-8AF1589A6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607" y="1781969"/>
            <a:ext cx="6750785" cy="405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504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E67F5-3AE1-464E-97D8-CAC4966C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Mobile: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significant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apps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6688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1E85EA-6FC6-4D45-B459-0619C41F8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cs typeface="+mj-cs"/>
              </a:rPr>
              <a:t>Users select sites</a:t>
            </a:r>
            <a:r>
              <a:rPr lang="zh-CN" altLang="en-US" sz="4800" kern="1200" dirty="0">
                <a:solidFill>
                  <a:srgbClr val="FFFFFF"/>
                </a:solidFill>
                <a:cs typeface="+mj-cs"/>
              </a:rPr>
              <a:t> </a:t>
            </a:r>
            <a:r>
              <a:rPr lang="en-US" altLang="zh-CN" sz="4800" kern="1200" dirty="0">
                <a:solidFill>
                  <a:srgbClr val="FFFFFF"/>
                </a:solidFill>
                <a:cs typeface="+mj-cs"/>
              </a:rPr>
              <a:t>or</a:t>
            </a:r>
            <a:r>
              <a:rPr lang="zh-CN" altLang="en-US" sz="4800" kern="1200" dirty="0">
                <a:solidFill>
                  <a:srgbClr val="FFFFFF"/>
                </a:solidFill>
                <a:cs typeface="+mj-cs"/>
              </a:rPr>
              <a:t> </a:t>
            </a:r>
            <a:r>
              <a:rPr lang="en-US" altLang="zh-CN" sz="4800" kern="1200" dirty="0">
                <a:solidFill>
                  <a:srgbClr val="FFFFFF"/>
                </a:solidFill>
                <a:cs typeface="+mj-cs"/>
              </a:rPr>
              <a:t>apps to reduce time on (goals)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B9B8FC-0F6A-2D41-B7E5-88B741782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7" r="35136"/>
          <a:stretch/>
        </p:blipFill>
        <p:spPr>
          <a:xfrm>
            <a:off x="6348045" y="-69850"/>
            <a:ext cx="3499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22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1FC08-10C2-4786-9720-CF48915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RQ1: Do interventions on one site/app influence time spent on other sites/apps?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5ABF0EA-71D1-4140-98DD-16A815A56953}"/>
              </a:ext>
            </a:extLst>
          </p:cNvPr>
          <p:cNvSpPr txBox="1">
            <a:spLocks/>
          </p:cNvSpPr>
          <p:nvPr/>
        </p:nvSpPr>
        <p:spPr>
          <a:xfrm>
            <a:off x="6150973" y="2087130"/>
            <a:ext cx="2459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libri" panose="020F0502020204030204" pitchFamily="34" charset="0"/>
              </a:rPr>
              <a:t>Isolation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369A36-13A2-B647-A7E8-AA422C2C6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45029" y="3624941"/>
            <a:ext cx="2596243" cy="2574243"/>
          </a:xfrm>
          <a:prstGeom prst="round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13E0B6-9E50-DC40-A173-F7B3563ABE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1999528"/>
            <a:ext cx="1481943" cy="1415952"/>
          </a:xfrm>
          <a:prstGeom prst="roundRect">
            <a:avLst/>
          </a:prstGeom>
        </p:spPr>
      </p:pic>
      <p:sp>
        <p:nvSpPr>
          <p:cNvPr id="10" name="禁止符 9">
            <a:extLst>
              <a:ext uri="{FF2B5EF4-FFF2-40B4-BE49-F238E27FC236}">
                <a16:creationId xmlns:a16="http://schemas.microsoft.com/office/drawing/2014/main" id="{71CC6A3D-DBD4-5143-9C43-77335B3480B7}"/>
              </a:ext>
            </a:extLst>
          </p:cNvPr>
          <p:cNvSpPr/>
          <p:nvPr/>
        </p:nvSpPr>
        <p:spPr>
          <a:xfrm>
            <a:off x="10738809" y="2135535"/>
            <a:ext cx="1143938" cy="114393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FBDA1EA-8E77-7A4C-993C-CCC12C6EFB22}"/>
              </a:ext>
            </a:extLst>
          </p:cNvPr>
          <p:cNvSpPr txBox="1">
            <a:spLocks/>
          </p:cNvSpPr>
          <p:nvPr/>
        </p:nvSpPr>
        <p:spPr>
          <a:xfrm>
            <a:off x="6150973" y="3515157"/>
            <a:ext cx="26258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libri" panose="020F0502020204030204" pitchFamily="34" charset="0"/>
              </a:rPr>
              <a:t>Conservation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4629B7F-AEEC-3E42-9EE4-7729FBC81D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3515157"/>
            <a:ext cx="1481943" cy="1415952"/>
          </a:xfrm>
          <a:prstGeom prst="round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7A1F24BA-AF72-F54A-A357-8DDDF385C2DD}"/>
              </a:ext>
            </a:extLst>
          </p:cNvPr>
          <p:cNvSpPr txBox="1">
            <a:spLocks/>
          </p:cNvSpPr>
          <p:nvPr/>
        </p:nvSpPr>
        <p:spPr>
          <a:xfrm>
            <a:off x="6150973" y="5073188"/>
            <a:ext cx="26258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libri" panose="020F0502020204030204" pitchFamily="34" charset="0"/>
              </a:rPr>
              <a:t>Reduction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31004BE-F8B4-ED40-8309-98F53B27D6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5073188"/>
            <a:ext cx="1481943" cy="1415952"/>
          </a:xfrm>
          <a:prstGeom prst="roundRect">
            <a:avLst/>
          </a:prstGeom>
        </p:spPr>
      </p:pic>
      <p:sp>
        <p:nvSpPr>
          <p:cNvPr id="17" name="右箭头 16">
            <a:extLst>
              <a:ext uri="{FF2B5EF4-FFF2-40B4-BE49-F238E27FC236}">
                <a16:creationId xmlns:a16="http://schemas.microsoft.com/office/drawing/2014/main" id="{F3C2A8C0-18A1-304B-8B26-60B33E7F2961}"/>
              </a:ext>
            </a:extLst>
          </p:cNvPr>
          <p:cNvSpPr/>
          <p:nvPr/>
        </p:nvSpPr>
        <p:spPr>
          <a:xfrm rot="5400000" flipH="1">
            <a:off x="10667217" y="3469705"/>
            <a:ext cx="1287121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7DE16234-6573-584E-93D8-BA4248BBF4A7}"/>
              </a:ext>
            </a:extLst>
          </p:cNvPr>
          <p:cNvSpPr/>
          <p:nvPr/>
        </p:nvSpPr>
        <p:spPr>
          <a:xfrm rot="5400000">
            <a:off x="10747845" y="5071187"/>
            <a:ext cx="1211908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93357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1FC08-10C2-4786-9720-CF48915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RQ1: Do interventions on one site/app influence time spent on other sites/apps?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5ABF0EA-71D1-4140-98DD-16A815A56953}"/>
              </a:ext>
            </a:extLst>
          </p:cNvPr>
          <p:cNvSpPr txBox="1">
            <a:spLocks/>
          </p:cNvSpPr>
          <p:nvPr/>
        </p:nvSpPr>
        <p:spPr>
          <a:xfrm>
            <a:off x="6150973" y="2087130"/>
            <a:ext cx="2459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libri" panose="020F0502020204030204" pitchFamily="34" charset="0"/>
              </a:rPr>
              <a:t>Isolation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369A36-13A2-B647-A7E8-AA422C2C6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45029" y="3624941"/>
            <a:ext cx="2596243" cy="2574243"/>
          </a:xfrm>
          <a:prstGeom prst="round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13E0B6-9E50-DC40-A173-F7B3563ABE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1999528"/>
            <a:ext cx="1481943" cy="1415952"/>
          </a:xfrm>
          <a:prstGeom prst="roundRect">
            <a:avLst/>
          </a:prstGeom>
        </p:spPr>
      </p:pic>
      <p:sp>
        <p:nvSpPr>
          <p:cNvPr id="10" name="禁止符 9">
            <a:extLst>
              <a:ext uri="{FF2B5EF4-FFF2-40B4-BE49-F238E27FC236}">
                <a16:creationId xmlns:a16="http://schemas.microsoft.com/office/drawing/2014/main" id="{71CC6A3D-DBD4-5143-9C43-77335B3480B7}"/>
              </a:ext>
            </a:extLst>
          </p:cNvPr>
          <p:cNvSpPr/>
          <p:nvPr/>
        </p:nvSpPr>
        <p:spPr>
          <a:xfrm>
            <a:off x="10738809" y="2135535"/>
            <a:ext cx="1143938" cy="114393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FBDA1EA-8E77-7A4C-993C-CCC12C6EFB22}"/>
              </a:ext>
            </a:extLst>
          </p:cNvPr>
          <p:cNvSpPr txBox="1">
            <a:spLocks/>
          </p:cNvSpPr>
          <p:nvPr/>
        </p:nvSpPr>
        <p:spPr>
          <a:xfrm>
            <a:off x="6150973" y="3515157"/>
            <a:ext cx="26258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libri" panose="020F0502020204030204" pitchFamily="34" charset="0"/>
              </a:rPr>
              <a:t>Conservation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4629B7F-AEEC-3E42-9EE4-7729FBC81D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3515157"/>
            <a:ext cx="1481943" cy="1415952"/>
          </a:xfrm>
          <a:prstGeom prst="round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7A1F24BA-AF72-F54A-A357-8DDDF385C2DD}"/>
              </a:ext>
            </a:extLst>
          </p:cNvPr>
          <p:cNvSpPr txBox="1">
            <a:spLocks/>
          </p:cNvSpPr>
          <p:nvPr/>
        </p:nvSpPr>
        <p:spPr>
          <a:xfrm>
            <a:off x="6150973" y="5073188"/>
            <a:ext cx="26258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libri" panose="020F0502020204030204" pitchFamily="34" charset="0"/>
              </a:rPr>
              <a:t>Reduction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31004BE-F8B4-ED40-8309-98F53B27D6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5073188"/>
            <a:ext cx="1481943" cy="1415952"/>
          </a:xfrm>
          <a:prstGeom prst="roundRect">
            <a:avLst/>
          </a:prstGeom>
        </p:spPr>
      </p:pic>
      <p:sp>
        <p:nvSpPr>
          <p:cNvPr id="17" name="右箭头 16">
            <a:extLst>
              <a:ext uri="{FF2B5EF4-FFF2-40B4-BE49-F238E27FC236}">
                <a16:creationId xmlns:a16="http://schemas.microsoft.com/office/drawing/2014/main" id="{F3C2A8C0-18A1-304B-8B26-60B33E7F2961}"/>
              </a:ext>
            </a:extLst>
          </p:cNvPr>
          <p:cNvSpPr/>
          <p:nvPr/>
        </p:nvSpPr>
        <p:spPr>
          <a:xfrm rot="5400000" flipH="1">
            <a:off x="10667217" y="3469705"/>
            <a:ext cx="1287121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7DE16234-6573-584E-93D8-BA4248BBF4A7}"/>
              </a:ext>
            </a:extLst>
          </p:cNvPr>
          <p:cNvSpPr/>
          <p:nvPr/>
        </p:nvSpPr>
        <p:spPr>
          <a:xfrm rot="5400000">
            <a:off x="10747845" y="5071187"/>
            <a:ext cx="1211908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6" name="对话气泡: 矩形 2">
            <a:extLst>
              <a:ext uri="{FF2B5EF4-FFF2-40B4-BE49-F238E27FC236}">
                <a16:creationId xmlns:a16="http://schemas.microsoft.com/office/drawing/2014/main" id="{B1628AC7-DD0E-DF46-BA95-79D35BA96833}"/>
              </a:ext>
            </a:extLst>
          </p:cNvPr>
          <p:cNvSpPr/>
          <p:nvPr/>
        </p:nvSpPr>
        <p:spPr>
          <a:xfrm>
            <a:off x="6185785" y="6091138"/>
            <a:ext cx="2092751" cy="895547"/>
          </a:xfrm>
          <a:prstGeom prst="wedgeRectCallout">
            <a:avLst>
              <a:gd name="adj1" fmla="val -23294"/>
              <a:gd name="adj2" fmla="val -58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Browser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1775784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1FC08-10C2-4786-9720-CF48915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RQ1: Do interventions on one site/app influence time spent on other sites/apps?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5ABF0EA-71D1-4140-98DD-16A815A56953}"/>
              </a:ext>
            </a:extLst>
          </p:cNvPr>
          <p:cNvSpPr txBox="1">
            <a:spLocks/>
          </p:cNvSpPr>
          <p:nvPr/>
        </p:nvSpPr>
        <p:spPr>
          <a:xfrm>
            <a:off x="6150973" y="2087130"/>
            <a:ext cx="2459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libri" panose="020F0502020204030204" pitchFamily="34" charset="0"/>
              </a:rPr>
              <a:t>Isolation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369A36-13A2-B647-A7E8-AA422C2C6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45029" y="3624941"/>
            <a:ext cx="2596243" cy="2574243"/>
          </a:xfrm>
          <a:prstGeom prst="round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13E0B6-9E50-DC40-A173-F7B3563ABE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1999528"/>
            <a:ext cx="1481943" cy="1415952"/>
          </a:xfrm>
          <a:prstGeom prst="roundRect">
            <a:avLst/>
          </a:prstGeom>
        </p:spPr>
      </p:pic>
      <p:sp>
        <p:nvSpPr>
          <p:cNvPr id="10" name="禁止符 9">
            <a:extLst>
              <a:ext uri="{FF2B5EF4-FFF2-40B4-BE49-F238E27FC236}">
                <a16:creationId xmlns:a16="http://schemas.microsoft.com/office/drawing/2014/main" id="{71CC6A3D-DBD4-5143-9C43-77335B3480B7}"/>
              </a:ext>
            </a:extLst>
          </p:cNvPr>
          <p:cNvSpPr/>
          <p:nvPr/>
        </p:nvSpPr>
        <p:spPr>
          <a:xfrm>
            <a:off x="10738809" y="2135535"/>
            <a:ext cx="1143938" cy="114393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FBDA1EA-8E77-7A4C-993C-CCC12C6EFB22}"/>
              </a:ext>
            </a:extLst>
          </p:cNvPr>
          <p:cNvSpPr txBox="1">
            <a:spLocks/>
          </p:cNvSpPr>
          <p:nvPr/>
        </p:nvSpPr>
        <p:spPr>
          <a:xfrm>
            <a:off x="6150973" y="3515157"/>
            <a:ext cx="26258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libri" panose="020F0502020204030204" pitchFamily="34" charset="0"/>
              </a:rPr>
              <a:t>Conservation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4629B7F-AEEC-3E42-9EE4-7729FBC81D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3515157"/>
            <a:ext cx="1481943" cy="1415952"/>
          </a:xfrm>
          <a:prstGeom prst="round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7A1F24BA-AF72-F54A-A357-8DDDF385C2DD}"/>
              </a:ext>
            </a:extLst>
          </p:cNvPr>
          <p:cNvSpPr txBox="1">
            <a:spLocks/>
          </p:cNvSpPr>
          <p:nvPr/>
        </p:nvSpPr>
        <p:spPr>
          <a:xfrm>
            <a:off x="6150973" y="5073188"/>
            <a:ext cx="26258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libri" panose="020F0502020204030204" pitchFamily="34" charset="0"/>
              </a:rPr>
              <a:t>Reduction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31004BE-F8B4-ED40-8309-98F53B27D6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8924802" y="5073188"/>
            <a:ext cx="1481943" cy="1415952"/>
          </a:xfrm>
          <a:prstGeom prst="roundRect">
            <a:avLst/>
          </a:prstGeom>
        </p:spPr>
      </p:pic>
      <p:sp>
        <p:nvSpPr>
          <p:cNvPr id="17" name="右箭头 16">
            <a:extLst>
              <a:ext uri="{FF2B5EF4-FFF2-40B4-BE49-F238E27FC236}">
                <a16:creationId xmlns:a16="http://schemas.microsoft.com/office/drawing/2014/main" id="{F3C2A8C0-18A1-304B-8B26-60B33E7F2961}"/>
              </a:ext>
            </a:extLst>
          </p:cNvPr>
          <p:cNvSpPr/>
          <p:nvPr/>
        </p:nvSpPr>
        <p:spPr>
          <a:xfrm rot="5400000" flipH="1">
            <a:off x="10667217" y="3469705"/>
            <a:ext cx="1287121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7DE16234-6573-584E-93D8-BA4248BBF4A7}"/>
              </a:ext>
            </a:extLst>
          </p:cNvPr>
          <p:cNvSpPr/>
          <p:nvPr/>
        </p:nvSpPr>
        <p:spPr>
          <a:xfrm rot="5400000">
            <a:off x="10747845" y="5071187"/>
            <a:ext cx="1211908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6" name="对话气泡: 矩形 2">
            <a:extLst>
              <a:ext uri="{FF2B5EF4-FFF2-40B4-BE49-F238E27FC236}">
                <a16:creationId xmlns:a16="http://schemas.microsoft.com/office/drawing/2014/main" id="{B1628AC7-DD0E-DF46-BA95-79D35BA96833}"/>
              </a:ext>
            </a:extLst>
          </p:cNvPr>
          <p:cNvSpPr/>
          <p:nvPr/>
        </p:nvSpPr>
        <p:spPr>
          <a:xfrm>
            <a:off x="6185785" y="6091138"/>
            <a:ext cx="2092751" cy="895547"/>
          </a:xfrm>
          <a:prstGeom prst="wedgeRectCallout">
            <a:avLst>
              <a:gd name="adj1" fmla="val -23294"/>
              <a:gd name="adj2" fmla="val -58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Browser</a:t>
            </a:r>
            <a:endParaRPr lang="zh-CN" altLang="en-US" sz="3200" dirty="0"/>
          </a:p>
        </p:txBody>
      </p:sp>
      <p:sp>
        <p:nvSpPr>
          <p:cNvPr id="19" name="对话气泡: 矩形 2">
            <a:extLst>
              <a:ext uri="{FF2B5EF4-FFF2-40B4-BE49-F238E27FC236}">
                <a16:creationId xmlns:a16="http://schemas.microsoft.com/office/drawing/2014/main" id="{B20A2F83-420B-6D4D-88FD-B568B9D00DA3}"/>
              </a:ext>
            </a:extLst>
          </p:cNvPr>
          <p:cNvSpPr/>
          <p:nvPr/>
        </p:nvSpPr>
        <p:spPr>
          <a:xfrm>
            <a:off x="6133111" y="3022791"/>
            <a:ext cx="2092751" cy="895547"/>
          </a:xfrm>
          <a:prstGeom prst="wedgeRectCallout">
            <a:avLst>
              <a:gd name="adj1" fmla="val -23294"/>
              <a:gd name="adj2" fmla="val -58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Mobile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211698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38B71-C06A-46ED-A205-391A8E874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was there a reduction effect on browser?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BA8EBD-BB93-42D4-B9EA-4581ED8B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9971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Aggregator</a:t>
            </a:r>
            <a:r>
              <a:rPr lang="zh-CN" altLang="en-US" dirty="0"/>
              <a:t> </a:t>
            </a:r>
            <a:r>
              <a:rPr lang="en-US" altLang="zh-CN" dirty="0"/>
              <a:t>sites such as Facebook often link to other domains</a:t>
            </a:r>
          </a:p>
          <a:p>
            <a:pPr marL="0" indent="0">
              <a:buNone/>
            </a:pPr>
            <a:r>
              <a:rPr lang="en-US" altLang="zh-CN" dirty="0"/>
              <a:t>By reducing visits and time on Facebook, we reduce time on other domains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88671E-A640-F040-8BA5-382BD9B62D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2596243" y="3692413"/>
            <a:ext cx="2596243" cy="2574243"/>
          </a:xfrm>
          <a:prstGeom prst="round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CA8949-96F6-2744-A79C-64D229036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298" y="3413465"/>
            <a:ext cx="1175657" cy="11756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85CB0E-E21F-3646-B03C-826EA3A40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24" y="4473350"/>
            <a:ext cx="1175657" cy="11756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F741A6-3346-7344-9F62-ED0C8B1B2B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4" t="1" r="15481" b="-4876"/>
          <a:stretch/>
        </p:blipFill>
        <p:spPr>
          <a:xfrm>
            <a:off x="7519304" y="5423051"/>
            <a:ext cx="1126672" cy="1115861"/>
          </a:xfrm>
          <a:prstGeom prst="ellipse">
            <a:avLst/>
          </a:prstGeom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E2503EE-811D-8943-84A5-EDEE7959265F}"/>
              </a:ext>
            </a:extLst>
          </p:cNvPr>
          <p:cNvCxnSpPr>
            <a:cxnSpLocks/>
          </p:cNvCxnSpPr>
          <p:nvPr/>
        </p:nvCxnSpPr>
        <p:spPr>
          <a:xfrm flipV="1">
            <a:off x="5430610" y="4163787"/>
            <a:ext cx="1802947" cy="91681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1ECE50D-01D7-1D40-8FFC-4DABEA4CC43A}"/>
              </a:ext>
            </a:extLst>
          </p:cNvPr>
          <p:cNvCxnSpPr>
            <a:cxnSpLocks/>
          </p:cNvCxnSpPr>
          <p:nvPr/>
        </p:nvCxnSpPr>
        <p:spPr>
          <a:xfrm>
            <a:off x="5505225" y="5080597"/>
            <a:ext cx="1728332" cy="900384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1C48CC8-B35B-E547-960B-EF3D7EC18260}"/>
              </a:ext>
            </a:extLst>
          </p:cNvPr>
          <p:cNvCxnSpPr>
            <a:cxnSpLocks/>
          </p:cNvCxnSpPr>
          <p:nvPr/>
        </p:nvCxnSpPr>
        <p:spPr>
          <a:xfrm>
            <a:off x="5505225" y="5080597"/>
            <a:ext cx="3238722" cy="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975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38B71-C06A-46ED-A205-391A8E874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was there no effect on mobile?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BA8EBD-BB93-42D4-B9EA-4581ED8B3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r>
              <a:rPr lang="zh-CN" altLang="en-US" dirty="0"/>
              <a:t> </a:t>
            </a:r>
            <a:r>
              <a:rPr lang="en-US" altLang="zh-CN" dirty="0"/>
              <a:t>apps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mostly</a:t>
            </a:r>
            <a:r>
              <a:rPr lang="zh-CN" altLang="en-US" dirty="0"/>
              <a:t> </a:t>
            </a:r>
            <a:r>
              <a:rPr lang="en-US" altLang="zh-CN" dirty="0"/>
              <a:t>messaging-oriented,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aggregators</a:t>
            </a:r>
          </a:p>
          <a:p>
            <a:pPr marL="0" indent="0">
              <a:buNone/>
            </a:pPr>
            <a:r>
              <a:rPr lang="en-US" altLang="zh-CN" dirty="0"/>
              <a:t>Sessions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short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followed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turning</a:t>
            </a:r>
            <a:r>
              <a:rPr lang="zh-CN" altLang="en-US" dirty="0"/>
              <a:t> </a:t>
            </a:r>
            <a:r>
              <a:rPr lang="en-US" altLang="zh-CN" dirty="0"/>
              <a:t>off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screen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46B30A4-D507-B74F-85A7-6EB32D399DA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00" y="3452814"/>
            <a:ext cx="2461985" cy="246198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DC388B2-D593-4148-9F48-8CD77AAB9128}"/>
              </a:ext>
            </a:extLst>
          </p:cNvPr>
          <p:cNvSpPr txBox="1"/>
          <p:nvPr/>
        </p:nvSpPr>
        <p:spPr>
          <a:xfrm>
            <a:off x="8245935" y="4037475"/>
            <a:ext cx="13062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dirty="0"/>
              <a:t>Screen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off</a:t>
            </a:r>
            <a:endParaRPr kumimoji="1" lang="zh-CN" altLang="en-US" sz="30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C1E8F52-6C43-FA40-9E66-402379C56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321" y="3250862"/>
            <a:ext cx="1058640" cy="1058640"/>
          </a:xfrm>
          <a:prstGeom prst="round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8FAB8FF-A6D0-764D-9CCA-71BB3FF65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027" y="5017415"/>
            <a:ext cx="1079947" cy="107994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2EAC62F-460A-1B4A-98CE-310FAEED6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372" y="4219914"/>
            <a:ext cx="1068615" cy="1068615"/>
          </a:xfrm>
          <a:prstGeom prst="roundRect">
            <a:avLst/>
          </a:prstGeom>
        </p:spPr>
      </p:pic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CA7E019-1912-184D-A7D0-F41B8693FB34}"/>
              </a:ext>
            </a:extLst>
          </p:cNvPr>
          <p:cNvCxnSpPr>
            <a:cxnSpLocks/>
          </p:cNvCxnSpPr>
          <p:nvPr/>
        </p:nvCxnSpPr>
        <p:spPr>
          <a:xfrm>
            <a:off x="4615321" y="4683806"/>
            <a:ext cx="3238722" cy="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914BA2B-D6CD-7B40-9123-8746E659B9E2}"/>
              </a:ext>
            </a:extLst>
          </p:cNvPr>
          <p:cNvCxnSpPr>
            <a:cxnSpLocks/>
          </p:cNvCxnSpPr>
          <p:nvPr/>
        </p:nvCxnSpPr>
        <p:spPr>
          <a:xfrm>
            <a:off x="5943600" y="3741515"/>
            <a:ext cx="1910443" cy="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DA72CF66-9794-0349-9499-6FDD6CC64229}"/>
              </a:ext>
            </a:extLst>
          </p:cNvPr>
          <p:cNvCxnSpPr>
            <a:cxnSpLocks/>
          </p:cNvCxnSpPr>
          <p:nvPr/>
        </p:nvCxnSpPr>
        <p:spPr>
          <a:xfrm>
            <a:off x="5943600" y="5498878"/>
            <a:ext cx="1910443" cy="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97986E20-804D-A644-9A6D-820FF57D9E61}"/>
              </a:ext>
            </a:extLst>
          </p:cNvPr>
          <p:cNvSpPr/>
          <p:nvPr/>
        </p:nvSpPr>
        <p:spPr>
          <a:xfrm>
            <a:off x="838201" y="6282425"/>
            <a:ext cx="99023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 dirty="0" err="1">
                <a:latin typeface="Calibri" panose="020F0502020204030204" pitchFamily="34" charset="0"/>
              </a:rPr>
              <a:t>Oulasvirta</a:t>
            </a:r>
            <a:r>
              <a:rPr lang="en" altLang="zh-CN" sz="1600" dirty="0">
                <a:latin typeface="Calibri" panose="020F0502020204030204" pitchFamily="34" charset="0"/>
              </a:rPr>
              <a:t>, Antti, et al. "Interaction in 4-second bursts: the fragmented nature of attentional resources in mobile HCI." Proceedings of the SIGCHI conference on Human factors in computing systems. ACM, 2005.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592430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38B71-C06A-46ED-A205-391A8E874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was there no effect on mobile?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BA8EBD-BB93-42D4-B9EA-4581ED8B3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mobile apps such as Facebook embed an in-app browser, so visiting external links remains</a:t>
            </a:r>
            <a:r>
              <a:rPr lang="zh-CN" altLang="en-US" dirty="0"/>
              <a:t> </a:t>
            </a:r>
            <a:r>
              <a:rPr lang="en-US" altLang="zh-CN" dirty="0"/>
              <a:t>within the same app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86DC132-8A42-8348-BE88-A050BAEADBE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00" y="3452814"/>
            <a:ext cx="2461985" cy="24619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B6EAEFD-A6B6-3F44-8104-CA7265F4DA60}"/>
              </a:ext>
            </a:extLst>
          </p:cNvPr>
          <p:cNvSpPr txBox="1"/>
          <p:nvPr/>
        </p:nvSpPr>
        <p:spPr>
          <a:xfrm>
            <a:off x="8245935" y="4037475"/>
            <a:ext cx="13062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dirty="0"/>
              <a:t>Screen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off</a:t>
            </a:r>
            <a:endParaRPr kumimoji="1" lang="zh-CN" altLang="en-US" sz="30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50D4ABB-3BCE-5B46-95DE-E191D2878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321" y="3250862"/>
            <a:ext cx="1058640" cy="1058640"/>
          </a:xfrm>
          <a:prstGeom prst="round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93AA0BE-EA2D-ED43-A743-209F795E1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027" y="5017415"/>
            <a:ext cx="1079947" cy="107994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44636FA-9FB6-8248-8075-FE6A5D989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372" y="4219914"/>
            <a:ext cx="1068615" cy="1068615"/>
          </a:xfrm>
          <a:prstGeom prst="roundRect">
            <a:avLst/>
          </a:prstGeom>
        </p:spPr>
      </p:pic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3DE23652-AD85-384B-8241-0C0D3CF3E1EB}"/>
              </a:ext>
            </a:extLst>
          </p:cNvPr>
          <p:cNvCxnSpPr>
            <a:cxnSpLocks/>
          </p:cNvCxnSpPr>
          <p:nvPr/>
        </p:nvCxnSpPr>
        <p:spPr>
          <a:xfrm>
            <a:off x="4615321" y="4683806"/>
            <a:ext cx="3238722" cy="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A99EDBC1-7D7D-9A4A-B180-89C0409325EB}"/>
              </a:ext>
            </a:extLst>
          </p:cNvPr>
          <p:cNvCxnSpPr>
            <a:cxnSpLocks/>
          </p:cNvCxnSpPr>
          <p:nvPr/>
        </p:nvCxnSpPr>
        <p:spPr>
          <a:xfrm>
            <a:off x="5943600" y="3741515"/>
            <a:ext cx="1910443" cy="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6001BA69-FC1E-9240-8469-7BB690FDEEBC}"/>
              </a:ext>
            </a:extLst>
          </p:cNvPr>
          <p:cNvCxnSpPr>
            <a:cxnSpLocks/>
          </p:cNvCxnSpPr>
          <p:nvPr/>
        </p:nvCxnSpPr>
        <p:spPr>
          <a:xfrm>
            <a:off x="5943600" y="5498878"/>
            <a:ext cx="1910443" cy="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62069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3550E57-1253-1842-B340-A9EABC6DB66C}"/>
              </a:ext>
            </a:extLst>
          </p:cNvPr>
          <p:cNvSpPr/>
          <p:nvPr/>
        </p:nvSpPr>
        <p:spPr>
          <a:xfrm>
            <a:off x="-967740" y="-6858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44E070-FFE3-F248-9085-3122AB7E73C9}"/>
              </a:ext>
            </a:extLst>
          </p:cNvPr>
          <p:cNvSpPr/>
          <p:nvPr/>
        </p:nvSpPr>
        <p:spPr>
          <a:xfrm>
            <a:off x="5715000" y="2331720"/>
            <a:ext cx="6423660" cy="24460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EDD36E-EC81-C24B-BB4F-75EE4C239E60}"/>
              </a:ext>
            </a:extLst>
          </p:cNvPr>
          <p:cNvSpPr/>
          <p:nvPr/>
        </p:nvSpPr>
        <p:spPr>
          <a:xfrm>
            <a:off x="838200" y="3524754"/>
            <a:ext cx="4213860" cy="5048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33A9D-6341-2447-82CD-FA232E2D4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3246"/>
            <a:ext cx="4396740" cy="5623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Outcomes</a:t>
            </a:r>
          </a:p>
          <a:p>
            <a:pPr marL="0" indent="0">
              <a:buNone/>
            </a:pPr>
            <a:r>
              <a:rPr kumimoji="1" lang="en-US" altLang="zh-CN" dirty="0"/>
              <a:t>Does effectiveness remain constant over time?</a:t>
            </a:r>
          </a:p>
          <a:p>
            <a:pPr marL="0" indent="0">
              <a:buNone/>
            </a:pPr>
            <a:r>
              <a:rPr kumimoji="1" lang="en-US" altLang="zh-CN" dirty="0"/>
              <a:t>What externalities exist?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Interventions</a:t>
            </a:r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4183AE9-02B7-054B-885B-119BC69A7E42}"/>
              </a:ext>
            </a:extLst>
          </p:cNvPr>
          <p:cNvSpPr txBox="1">
            <a:spLocks/>
          </p:cNvSpPr>
          <p:nvPr/>
        </p:nvSpPr>
        <p:spPr>
          <a:xfrm>
            <a:off x="5577840" y="458926"/>
            <a:ext cx="6614160" cy="559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AC9BE0-A6AA-FD49-BA3D-C6820EEAC05E}"/>
              </a:ext>
            </a:extLst>
          </p:cNvPr>
          <p:cNvSpPr/>
          <p:nvPr/>
        </p:nvSpPr>
        <p:spPr>
          <a:xfrm>
            <a:off x="5859780" y="733246"/>
            <a:ext cx="605028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Are interventions effective at reducing time on the focal goal?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Effective on both browser + mobile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RQ1: Is time redistributed to other sites on the same platform?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Reducing time on one site reduces time elsewhere on browser (reduction) but not mobile (isolation)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RQ2: Is time redistributed across devices?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4062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42D47A36-7CEB-3D4B-A1BC-8C0D20280DA3}"/>
              </a:ext>
            </a:extLst>
          </p:cNvPr>
          <p:cNvSpPr/>
          <p:nvPr/>
        </p:nvSpPr>
        <p:spPr>
          <a:xfrm>
            <a:off x="-967740" y="-6858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44E070-FFE3-F248-9085-3122AB7E73C9}"/>
              </a:ext>
            </a:extLst>
          </p:cNvPr>
          <p:cNvSpPr/>
          <p:nvPr/>
        </p:nvSpPr>
        <p:spPr>
          <a:xfrm>
            <a:off x="5673090" y="4869180"/>
            <a:ext cx="6450330" cy="74481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EDD36E-EC81-C24B-BB4F-75EE4C239E60}"/>
              </a:ext>
            </a:extLst>
          </p:cNvPr>
          <p:cNvSpPr/>
          <p:nvPr/>
        </p:nvSpPr>
        <p:spPr>
          <a:xfrm>
            <a:off x="838200" y="3503490"/>
            <a:ext cx="4213860" cy="5415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33A9D-6341-2447-82CD-FA232E2D4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3246"/>
            <a:ext cx="4396740" cy="6124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Outcomes</a:t>
            </a:r>
          </a:p>
          <a:p>
            <a:pPr marL="0" indent="0">
              <a:buNone/>
            </a:pPr>
            <a:r>
              <a:rPr kumimoji="1" lang="en-US" altLang="zh-CN" dirty="0"/>
              <a:t>Does effectiveness remain constant over time?</a:t>
            </a:r>
          </a:p>
          <a:p>
            <a:pPr marL="0" indent="0">
              <a:buNone/>
            </a:pPr>
            <a:r>
              <a:rPr kumimoji="1" lang="en-US" altLang="zh-CN" dirty="0"/>
              <a:t>What externalities exist?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Interventions</a:t>
            </a:r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4183AE9-02B7-054B-885B-119BC69A7E42}"/>
              </a:ext>
            </a:extLst>
          </p:cNvPr>
          <p:cNvSpPr txBox="1">
            <a:spLocks/>
          </p:cNvSpPr>
          <p:nvPr/>
        </p:nvSpPr>
        <p:spPr>
          <a:xfrm>
            <a:off x="5577840" y="458926"/>
            <a:ext cx="6614160" cy="559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AC9BE0-A6AA-FD49-BA3D-C6820EEAC05E}"/>
              </a:ext>
            </a:extLst>
          </p:cNvPr>
          <p:cNvSpPr/>
          <p:nvPr/>
        </p:nvSpPr>
        <p:spPr>
          <a:xfrm>
            <a:off x="5859780" y="733246"/>
            <a:ext cx="605028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Are interventions effective at reducing time on the focal goal?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Effective on both browser + mobile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RQ1: Is time redistributed to other sites on the same platform?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Reducing time on one site reduces time elsewhere on browser (reduction) but not mobile (isolation)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RQ2: Is time redistributed across devices?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0093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E67F5-3AE1-464E-97D8-CAC4966C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21409" cy="1325563"/>
          </a:xfrm>
        </p:spPr>
        <p:txBody>
          <a:bodyPr/>
          <a:lstStyle/>
          <a:p>
            <a:r>
              <a:rPr lang="en-US" altLang="zh-CN" dirty="0"/>
              <a:t>Is time redistributed across devices? 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1610A1-AE5B-4130-BA99-6AA0A324E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On days when intensity is higher on one device, what is the effect on total time spent on goal sites on the other device?</a:t>
            </a:r>
          </a:p>
        </p:txBody>
      </p:sp>
    </p:spTree>
    <p:extLst>
      <p:ext uri="{BB962C8B-B14F-4D97-AF65-F5344CB8AC3E}">
        <p14:creationId xmlns:p14="http://schemas.microsoft.com/office/powerpoint/2010/main" val="11062898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E67F5-3AE1-464E-97D8-CAC4966C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72553" cy="1325563"/>
          </a:xfrm>
        </p:spPr>
        <p:txBody>
          <a:bodyPr/>
          <a:lstStyle/>
          <a:p>
            <a:r>
              <a:rPr lang="en-US" altLang="zh-CN" dirty="0"/>
              <a:t>Is time redistributed across devices? 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1610A1-AE5B-4130-BA99-6AA0A324E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On days when intensity is higher on one device, what is the effect on total time spent on goal sites on the other device?</a:t>
            </a:r>
          </a:p>
          <a:p>
            <a:r>
              <a:rPr lang="en-US" altLang="zh-CN" sz="3200" dirty="0"/>
              <a:t>Limited to participants using HabitLab on both platforms (60 participants, n=429</a:t>
            </a:r>
            <a:r>
              <a:rPr lang="zh-CN" altLang="en-US" sz="3200" dirty="0"/>
              <a:t> </a:t>
            </a:r>
            <a:r>
              <a:rPr lang="en-US" altLang="zh-CN" sz="3200" dirty="0"/>
              <a:t>days)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50196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1E85EA-6FC6-4D45-B459-0619C41F8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701459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cs typeface="+mj-cs"/>
              </a:rPr>
              <a:t>Interventions help reduce time on goal</a:t>
            </a:r>
            <a:r>
              <a:rPr lang="zh-CN" altLang="en-US" sz="4800" kern="1200" dirty="0">
                <a:solidFill>
                  <a:srgbClr val="FFFFFF"/>
                </a:solidFill>
                <a:cs typeface="+mj-cs"/>
              </a:rPr>
              <a:t> </a:t>
            </a:r>
            <a:r>
              <a:rPr lang="en-US" altLang="zh-CN" sz="4800" kern="1200" dirty="0">
                <a:solidFill>
                  <a:srgbClr val="FFFFFF"/>
                </a:solidFill>
                <a:cs typeface="+mj-cs"/>
              </a:rPr>
              <a:t>sites</a:t>
            </a:r>
            <a:r>
              <a:rPr lang="zh-CN" altLang="en-US" sz="4800" kern="1200" dirty="0">
                <a:solidFill>
                  <a:srgbClr val="FFFFFF"/>
                </a:solidFill>
                <a:cs typeface="+mj-cs"/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and</a:t>
            </a:r>
            <a:r>
              <a:rPr lang="zh-CN" altLang="en-US" sz="4800" dirty="0">
                <a:solidFill>
                  <a:srgbClr val="FFFFFF"/>
                </a:solidFill>
              </a:rPr>
              <a:t> </a:t>
            </a:r>
            <a:r>
              <a:rPr lang="en-US" altLang="zh-CN" sz="4800" kern="1200" dirty="0">
                <a:solidFill>
                  <a:srgbClr val="FFFFFF"/>
                </a:solidFill>
                <a:cs typeface="+mj-cs"/>
              </a:rPr>
              <a:t>apps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4FB53B-072F-41EE-ADF0-0A1A3C2FF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524836"/>
            <a:ext cx="6553545" cy="581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408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E67F5-3AE1-464E-97D8-CAC4966C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7614" cy="1325563"/>
          </a:xfrm>
        </p:spPr>
        <p:txBody>
          <a:bodyPr/>
          <a:lstStyle/>
          <a:p>
            <a:r>
              <a:rPr lang="en-US" altLang="zh-CN" dirty="0"/>
              <a:t>Is time redistributed across devices? (Method)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1610A1-AE5B-4130-BA99-6AA0A324E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On days when intensity is higher on one device, what is the effect on total time spent on goal sites on the other device?</a:t>
            </a:r>
          </a:p>
          <a:p>
            <a:r>
              <a:rPr lang="en-US" altLang="zh-CN" sz="3200" dirty="0"/>
              <a:t>Limited to participants using HabitLab on both platforms (60 participants, n=429</a:t>
            </a:r>
            <a:r>
              <a:rPr lang="zh-CN" altLang="en-US" sz="3200" dirty="0"/>
              <a:t> </a:t>
            </a:r>
            <a:r>
              <a:rPr lang="en-US" altLang="zh-CN" sz="3200" dirty="0"/>
              <a:t>days)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5768DA6-4739-EF41-BC81-3D9CB512F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61271"/>
              </p:ext>
            </p:extLst>
          </p:nvPr>
        </p:nvGraphicFramePr>
        <p:xfrm>
          <a:off x="1120586" y="4132336"/>
          <a:ext cx="10233214" cy="186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6607">
                  <a:extLst>
                    <a:ext uri="{9D8B030D-6E8A-4147-A177-3AD203B41FA5}">
                      <a16:colId xmlns:a16="http://schemas.microsoft.com/office/drawing/2014/main" val="4260527569"/>
                    </a:ext>
                  </a:extLst>
                </a:gridCol>
                <a:gridCol w="5116607">
                  <a:extLst>
                    <a:ext uri="{9D8B030D-6E8A-4147-A177-3AD203B41FA5}">
                      <a16:colId xmlns:a16="http://schemas.microsoft.com/office/drawing/2014/main" val="1641472127"/>
                    </a:ext>
                  </a:extLst>
                </a:gridCol>
              </a:tblGrid>
              <a:tr h="46689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300" b="0" i="0" dirty="0"/>
                        <a:t>LMM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(Linear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Mixed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Model)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structure</a:t>
                      </a:r>
                      <a:endParaRPr lang="zh-CN" altLang="en-US" sz="2300" dirty="0"/>
                    </a:p>
                  </a:txBody>
                  <a:tcPr marL="94035" marR="94035" marT="47017" marB="47017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765309"/>
                  </a:ext>
                </a:extLst>
              </a:tr>
              <a:tr h="46689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b="0" i="0" dirty="0"/>
                        <a:t>Dependent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variable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b="0" i="0" dirty="0"/>
                        <a:t>Total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time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on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other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device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(log)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extLst>
                  <a:ext uri="{0D108BD9-81ED-4DB2-BD59-A6C34878D82A}">
                    <a16:rowId xmlns:a16="http://schemas.microsoft.com/office/drawing/2014/main" val="2012553593"/>
                  </a:ext>
                </a:extLst>
              </a:tr>
              <a:tr h="46689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b="0" i="0" dirty="0"/>
                        <a:t>Fixed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effects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b="0" i="0" dirty="0"/>
                        <a:t>Intensity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on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this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device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extLst>
                  <a:ext uri="{0D108BD9-81ED-4DB2-BD59-A6C34878D82A}">
                    <a16:rowId xmlns:a16="http://schemas.microsoft.com/office/drawing/2014/main" val="1846411947"/>
                  </a:ext>
                </a:extLst>
              </a:tr>
              <a:tr h="46689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b="0" i="0" dirty="0"/>
                        <a:t>Random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effects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b="0" i="0" dirty="0"/>
                        <a:t>User</a:t>
                      </a:r>
                      <a:endParaRPr lang="zh-CN" altLang="en-US" sz="2300" dirty="0"/>
                    </a:p>
                  </a:txBody>
                  <a:tcPr marL="115124" marR="115124" marT="57561" marB="57561"/>
                </a:tc>
                <a:extLst>
                  <a:ext uri="{0D108BD9-81ED-4DB2-BD59-A6C34878D82A}">
                    <a16:rowId xmlns:a16="http://schemas.microsoft.com/office/drawing/2014/main" val="1640683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6402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CA1B0-FB7A-4076-BDB7-7F7A677E0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is not redistributed across devices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E5D132-7CC9-43EC-9F36-B6E1044C2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Effects of browser intensity on mobile: No significant effect</a:t>
            </a:r>
            <a:r>
              <a:rPr lang="zh-CN" altLang="en-US" sz="3600" dirty="0"/>
              <a:t> </a:t>
            </a:r>
            <a:r>
              <a:rPr lang="en-US" altLang="zh-CN" sz="3600" dirty="0"/>
              <a:t>(p&gt;.5)</a:t>
            </a:r>
          </a:p>
          <a:p>
            <a:r>
              <a:rPr lang="en-US" altLang="zh-CN" sz="3600" dirty="0"/>
              <a:t>Effects of mobile intensity on browser: No</a:t>
            </a:r>
            <a:r>
              <a:rPr lang="zh-CN" altLang="en-US" sz="3600" dirty="0"/>
              <a:t> </a:t>
            </a:r>
            <a:r>
              <a:rPr lang="en-US" altLang="zh-CN" sz="3600" dirty="0"/>
              <a:t>significant</a:t>
            </a:r>
            <a:r>
              <a:rPr lang="zh-CN" altLang="en-US" sz="3600" dirty="0"/>
              <a:t> </a:t>
            </a:r>
            <a:r>
              <a:rPr lang="en-US" altLang="zh-CN" sz="3600" dirty="0"/>
              <a:t>effect</a:t>
            </a:r>
            <a:r>
              <a:rPr lang="zh-CN" altLang="en-US" sz="3600" dirty="0"/>
              <a:t> </a:t>
            </a:r>
            <a:r>
              <a:rPr lang="en-US" altLang="zh-CN" sz="3600" dirty="0"/>
              <a:t>(p&gt;.5)</a:t>
            </a:r>
          </a:p>
          <a:p>
            <a:pPr marL="0" indent="0">
              <a:buNone/>
            </a:pP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274499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1FC08-10C2-4786-9720-CF48915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RQ2: Do interventions on one device influence time spent on other devices?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5ABF0EA-71D1-4140-98DD-16A815A56953}"/>
              </a:ext>
            </a:extLst>
          </p:cNvPr>
          <p:cNvSpPr txBox="1">
            <a:spLocks/>
          </p:cNvSpPr>
          <p:nvPr/>
        </p:nvSpPr>
        <p:spPr>
          <a:xfrm>
            <a:off x="6106818" y="1732553"/>
            <a:ext cx="2459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libri" panose="020F0502020204030204" pitchFamily="34" charset="0"/>
              </a:rPr>
              <a:t>Isolation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0" name="禁止符 9">
            <a:extLst>
              <a:ext uri="{FF2B5EF4-FFF2-40B4-BE49-F238E27FC236}">
                <a16:creationId xmlns:a16="http://schemas.microsoft.com/office/drawing/2014/main" id="{71CC6A3D-DBD4-5143-9C43-77335B3480B7}"/>
              </a:ext>
            </a:extLst>
          </p:cNvPr>
          <p:cNvSpPr/>
          <p:nvPr/>
        </p:nvSpPr>
        <p:spPr>
          <a:xfrm>
            <a:off x="10738809" y="2135535"/>
            <a:ext cx="1143938" cy="114393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FBDA1EA-8E77-7A4C-993C-CCC12C6EFB22}"/>
              </a:ext>
            </a:extLst>
          </p:cNvPr>
          <p:cNvSpPr txBox="1">
            <a:spLocks/>
          </p:cNvSpPr>
          <p:nvPr/>
        </p:nvSpPr>
        <p:spPr>
          <a:xfrm>
            <a:off x="6051298" y="3682716"/>
            <a:ext cx="28416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libri" panose="020F0502020204030204" pitchFamily="34" charset="0"/>
              </a:rPr>
              <a:t>Redistribution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7A1F24BA-AF72-F54A-A357-8DDDF385C2DD}"/>
              </a:ext>
            </a:extLst>
          </p:cNvPr>
          <p:cNvSpPr txBox="1">
            <a:spLocks/>
          </p:cNvSpPr>
          <p:nvPr/>
        </p:nvSpPr>
        <p:spPr>
          <a:xfrm>
            <a:off x="6150973" y="5073188"/>
            <a:ext cx="26258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libri" panose="020F0502020204030204" pitchFamily="34" charset="0"/>
              </a:rPr>
              <a:t>Reduction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F3C2A8C0-18A1-304B-8B26-60B33E7F2961}"/>
              </a:ext>
            </a:extLst>
          </p:cNvPr>
          <p:cNvSpPr/>
          <p:nvPr/>
        </p:nvSpPr>
        <p:spPr>
          <a:xfrm rot="5400000" flipH="1">
            <a:off x="10667217" y="3469705"/>
            <a:ext cx="1287121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7DE16234-6573-584E-93D8-BA4248BBF4A7}"/>
              </a:ext>
            </a:extLst>
          </p:cNvPr>
          <p:cNvSpPr/>
          <p:nvPr/>
        </p:nvSpPr>
        <p:spPr>
          <a:xfrm rot="5400000">
            <a:off x="10747845" y="5071187"/>
            <a:ext cx="1211908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FDE1E1F-AB14-954A-BEC5-946FF72106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35" y="3569719"/>
            <a:ext cx="2607244" cy="260724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44CF572-3731-E343-9E12-B7E8529B60C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30" y="2025430"/>
            <a:ext cx="1364148" cy="136414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C6FE6E5-3263-2A4B-AE27-465134AD887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30" y="3600097"/>
            <a:ext cx="1364148" cy="136414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D3BA6C-F439-E645-A185-0D16C3D3940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7" y="5174764"/>
            <a:ext cx="1364148" cy="136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2140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1FC08-10C2-4786-9720-CF48915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RQ2: Do interventions on one device influence time spent on other devices?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5ABF0EA-71D1-4140-98DD-16A815A56953}"/>
              </a:ext>
            </a:extLst>
          </p:cNvPr>
          <p:cNvSpPr txBox="1">
            <a:spLocks/>
          </p:cNvSpPr>
          <p:nvPr/>
        </p:nvSpPr>
        <p:spPr>
          <a:xfrm>
            <a:off x="6106818" y="1732553"/>
            <a:ext cx="2459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libri" panose="020F0502020204030204" pitchFamily="34" charset="0"/>
              </a:rPr>
              <a:t>Isolation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68278E-5BEA-8B4E-B6F9-ED5FB28F4F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5AB964E-9878-9448-86B2-68A77FCE8230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0" name="禁止符 9">
            <a:extLst>
              <a:ext uri="{FF2B5EF4-FFF2-40B4-BE49-F238E27FC236}">
                <a16:creationId xmlns:a16="http://schemas.microsoft.com/office/drawing/2014/main" id="{71CC6A3D-DBD4-5143-9C43-77335B3480B7}"/>
              </a:ext>
            </a:extLst>
          </p:cNvPr>
          <p:cNvSpPr/>
          <p:nvPr/>
        </p:nvSpPr>
        <p:spPr>
          <a:xfrm>
            <a:off x="10738809" y="2135535"/>
            <a:ext cx="1143938" cy="114393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FBDA1EA-8E77-7A4C-993C-CCC12C6EFB22}"/>
              </a:ext>
            </a:extLst>
          </p:cNvPr>
          <p:cNvSpPr txBox="1">
            <a:spLocks/>
          </p:cNvSpPr>
          <p:nvPr/>
        </p:nvSpPr>
        <p:spPr>
          <a:xfrm>
            <a:off x="6051298" y="3682716"/>
            <a:ext cx="28416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libri" panose="020F0502020204030204" pitchFamily="34" charset="0"/>
              </a:rPr>
              <a:t>Redistribution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7A1F24BA-AF72-F54A-A357-8DDDF385C2DD}"/>
              </a:ext>
            </a:extLst>
          </p:cNvPr>
          <p:cNvSpPr txBox="1">
            <a:spLocks/>
          </p:cNvSpPr>
          <p:nvPr/>
        </p:nvSpPr>
        <p:spPr>
          <a:xfrm>
            <a:off x="6150973" y="5073188"/>
            <a:ext cx="26258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Calibri" panose="020F0502020204030204" pitchFamily="34" charset="0"/>
              </a:rPr>
              <a:t>Reduction</a:t>
            </a:r>
            <a:endParaRPr lang="zh-CN" altLang="en-US" sz="3600" dirty="0">
              <a:latin typeface="Calibri" panose="020F0502020204030204" pitchFamily="34" charset="0"/>
            </a:endParaRPr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F3C2A8C0-18A1-304B-8B26-60B33E7F2961}"/>
              </a:ext>
            </a:extLst>
          </p:cNvPr>
          <p:cNvSpPr/>
          <p:nvPr/>
        </p:nvSpPr>
        <p:spPr>
          <a:xfrm rot="5400000" flipH="1">
            <a:off x="10667217" y="3469705"/>
            <a:ext cx="1287121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7DE16234-6573-584E-93D8-BA4248BBF4A7}"/>
              </a:ext>
            </a:extLst>
          </p:cNvPr>
          <p:cNvSpPr/>
          <p:nvPr/>
        </p:nvSpPr>
        <p:spPr>
          <a:xfrm rot="5400000">
            <a:off x="10747845" y="5071187"/>
            <a:ext cx="1211908" cy="1443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FDE1E1F-AB14-954A-BEC5-946FF72106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35" y="3569719"/>
            <a:ext cx="2607244" cy="260724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44CF572-3731-E343-9E12-B7E8529B60C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30" y="2025430"/>
            <a:ext cx="1364148" cy="136414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C6FE6E5-3263-2A4B-AE27-465134AD887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30" y="3600097"/>
            <a:ext cx="1364148" cy="136414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D3BA6C-F439-E645-A185-0D16C3D3940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7" y="5174764"/>
            <a:ext cx="1364148" cy="1364148"/>
          </a:xfrm>
          <a:prstGeom prst="rect">
            <a:avLst/>
          </a:prstGeom>
        </p:spPr>
      </p:pic>
      <p:sp>
        <p:nvSpPr>
          <p:cNvPr id="16" name="对话气泡: 矩形 5">
            <a:extLst>
              <a:ext uri="{FF2B5EF4-FFF2-40B4-BE49-F238E27FC236}">
                <a16:creationId xmlns:a16="http://schemas.microsoft.com/office/drawing/2014/main" id="{E67535FB-0C5B-4D41-8530-8B2FD74BC1CD}"/>
              </a:ext>
            </a:extLst>
          </p:cNvPr>
          <p:cNvSpPr/>
          <p:nvPr/>
        </p:nvSpPr>
        <p:spPr>
          <a:xfrm>
            <a:off x="5690754" y="2812906"/>
            <a:ext cx="3396899" cy="1201272"/>
          </a:xfrm>
          <a:prstGeom prst="wedgeRectCallout">
            <a:avLst>
              <a:gd name="adj1" fmla="val -20833"/>
              <a:gd name="adj2" fmla="val -76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Mobile </a:t>
            </a:r>
            <a:r>
              <a:rPr lang="zh-CN" altLang="en-US" sz="3200" dirty="0"/>
              <a:t>→ </a:t>
            </a:r>
            <a:r>
              <a:rPr lang="en-US" altLang="zh-CN" sz="3200" dirty="0"/>
              <a:t>Browser</a:t>
            </a:r>
          </a:p>
          <a:p>
            <a:pPr algn="ctr"/>
            <a:r>
              <a:rPr lang="en-US" altLang="zh-CN" sz="3200" dirty="0"/>
              <a:t>Browser </a:t>
            </a:r>
            <a:r>
              <a:rPr lang="zh-CN" altLang="en-US" sz="3200" dirty="0"/>
              <a:t>→ </a:t>
            </a:r>
            <a:r>
              <a:rPr lang="en-US" altLang="zh-CN" sz="3200" dirty="0"/>
              <a:t>Mobile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892043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38B71-C06A-46ED-A205-391A8E874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were there no cross-device</a:t>
            </a:r>
            <a:r>
              <a:rPr lang="zh-CN" altLang="en-US" dirty="0"/>
              <a:t> </a:t>
            </a:r>
            <a:r>
              <a:rPr lang="en-US" altLang="zh-CN" dirty="0"/>
              <a:t>effects?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BA8EBD-BB93-42D4-B9EA-4581ED8B3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Laptops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phones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contexts</a:t>
            </a:r>
          </a:p>
          <a:p>
            <a:r>
              <a:rPr lang="en-US" altLang="zh-CN" dirty="0"/>
              <a:t>Unlike browsers, there are no</a:t>
            </a:r>
            <a:r>
              <a:rPr lang="zh-CN" altLang="en-US" dirty="0"/>
              <a:t> </a:t>
            </a:r>
            <a:r>
              <a:rPr lang="en-US" altLang="zh-CN" dirty="0"/>
              <a:t>cross-device</a:t>
            </a:r>
            <a:r>
              <a:rPr lang="zh-CN" altLang="en-US" dirty="0"/>
              <a:t> </a:t>
            </a:r>
            <a:r>
              <a:rPr lang="en-US" altLang="zh-CN" dirty="0"/>
              <a:t>“links”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apps/sites</a:t>
            </a:r>
            <a:r>
              <a:rPr lang="zh-CN" altLang="en-US" dirty="0"/>
              <a:t> </a:t>
            </a:r>
            <a:r>
              <a:rPr lang="en-US" altLang="zh-CN" dirty="0"/>
              <a:t>prompt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5D0A83D-AC04-E54F-AB88-3FB597F2C018}"/>
              </a:ext>
            </a:extLst>
          </p:cNvPr>
          <p:cNvCxnSpPr>
            <a:cxnSpLocks/>
          </p:cNvCxnSpPr>
          <p:nvPr/>
        </p:nvCxnSpPr>
        <p:spPr>
          <a:xfrm>
            <a:off x="3951514" y="4961048"/>
            <a:ext cx="3608615" cy="0"/>
          </a:xfrm>
          <a:prstGeom prst="straightConnector1">
            <a:avLst/>
          </a:prstGeom>
          <a:ln w="266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139D4D32-1C89-554D-B540-835717E0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164" y="3714978"/>
            <a:ext cx="2461985" cy="246198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DCD46D5-2A74-434F-9BC7-F6BCC236526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35" y="3569719"/>
            <a:ext cx="2607244" cy="2607244"/>
          </a:xfrm>
          <a:prstGeom prst="rect">
            <a:avLst/>
          </a:prstGeom>
        </p:spPr>
      </p:pic>
      <p:sp>
        <p:nvSpPr>
          <p:cNvPr id="5" name="乘 4">
            <a:extLst>
              <a:ext uri="{FF2B5EF4-FFF2-40B4-BE49-F238E27FC236}">
                <a16:creationId xmlns:a16="http://schemas.microsoft.com/office/drawing/2014/main" id="{9ABB57EE-C0CA-AD47-9014-4F124AD0FA62}"/>
              </a:ext>
            </a:extLst>
          </p:cNvPr>
          <p:cNvSpPr/>
          <p:nvPr/>
        </p:nvSpPr>
        <p:spPr>
          <a:xfrm>
            <a:off x="4490357" y="3191376"/>
            <a:ext cx="2678369" cy="349460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168109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B2C7310-1012-2B4F-AEE0-E93A98EA5751}"/>
              </a:ext>
            </a:extLst>
          </p:cNvPr>
          <p:cNvSpPr/>
          <p:nvPr/>
        </p:nvSpPr>
        <p:spPr>
          <a:xfrm>
            <a:off x="-967740" y="-6858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44E070-FFE3-F248-9085-3122AB7E73C9}"/>
              </a:ext>
            </a:extLst>
          </p:cNvPr>
          <p:cNvSpPr/>
          <p:nvPr/>
        </p:nvSpPr>
        <p:spPr>
          <a:xfrm>
            <a:off x="5673090" y="4869180"/>
            <a:ext cx="6518910" cy="15579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EDD36E-EC81-C24B-BB4F-75EE4C239E60}"/>
              </a:ext>
            </a:extLst>
          </p:cNvPr>
          <p:cNvSpPr/>
          <p:nvPr/>
        </p:nvSpPr>
        <p:spPr>
          <a:xfrm>
            <a:off x="838200" y="3524756"/>
            <a:ext cx="4213860" cy="5048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33A9D-6341-2447-82CD-FA232E2D4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3246"/>
            <a:ext cx="4396740" cy="6124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Outcomes</a:t>
            </a:r>
          </a:p>
          <a:p>
            <a:pPr marL="0" indent="0">
              <a:buNone/>
            </a:pPr>
            <a:r>
              <a:rPr kumimoji="1" lang="en-US" altLang="zh-CN" dirty="0"/>
              <a:t>Does effectiveness remain constant over time?</a:t>
            </a:r>
          </a:p>
          <a:p>
            <a:pPr marL="0" indent="0">
              <a:buNone/>
            </a:pPr>
            <a:r>
              <a:rPr kumimoji="1" lang="en-US" altLang="zh-CN" dirty="0"/>
              <a:t>What externalities exist?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Interventions</a:t>
            </a:r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4183AE9-02B7-054B-885B-119BC69A7E42}"/>
              </a:ext>
            </a:extLst>
          </p:cNvPr>
          <p:cNvSpPr txBox="1">
            <a:spLocks/>
          </p:cNvSpPr>
          <p:nvPr/>
        </p:nvSpPr>
        <p:spPr>
          <a:xfrm>
            <a:off x="5577840" y="458926"/>
            <a:ext cx="6614160" cy="559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AC9BE0-A6AA-FD49-BA3D-C6820EEAC05E}"/>
              </a:ext>
            </a:extLst>
          </p:cNvPr>
          <p:cNvSpPr/>
          <p:nvPr/>
        </p:nvSpPr>
        <p:spPr>
          <a:xfrm>
            <a:off x="5859780" y="733246"/>
            <a:ext cx="605028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Are interventions effective at reducing time on the focal goal?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Effective on both browser + mobile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RQ1: Is time redistributed to other sites on the same platform?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Reducing time on one site reduces time elsewhere on browser (reduction) but not mobile (isolation)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RQ2: Is time redistributed across devices?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Time is not redistributed across devices (isolation hypothesis)</a:t>
            </a:r>
          </a:p>
        </p:txBody>
      </p:sp>
    </p:spTree>
    <p:extLst>
      <p:ext uri="{BB962C8B-B14F-4D97-AF65-F5344CB8AC3E}">
        <p14:creationId xmlns:p14="http://schemas.microsoft.com/office/powerpoint/2010/main" val="285478660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8E602-E81A-BA47-B8CD-0EE20E18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Discussion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implications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08DCE5-C2EB-BE46-9C9F-F48E3A8FF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We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did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not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observe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negative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secondary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effects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productivity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interventions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other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apps,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sites,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devices)</a:t>
            </a:r>
          </a:p>
          <a:p>
            <a:r>
              <a:rPr kumimoji="1" lang="en-US" altLang="zh-CN" sz="3200" dirty="0"/>
              <a:t>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browsers,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there’s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actually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reduction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elsewhere,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from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reducing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time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sites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(likely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due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aggregator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sites)</a:t>
            </a:r>
          </a:p>
          <a:p>
            <a:pPr marL="0" indent="0">
              <a:buNone/>
            </a:pP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28489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8E602-E81A-BA47-B8CD-0EE20E18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Discussion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implications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08DCE5-C2EB-BE46-9C9F-F48E3A8FF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When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designing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interventions,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we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should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consider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effects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not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just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targeted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behavior,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but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workflow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whole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6349752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2BC63-017E-0944-80A9-95A125F6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Limitations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5AB272-8CB9-8F48-9563-1466FED71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600" dirty="0"/>
              <a:t>Only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monitoring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time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on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phones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and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browsers</a:t>
            </a:r>
          </a:p>
          <a:p>
            <a:pPr lvl="1"/>
            <a:r>
              <a:rPr kumimoji="1" lang="en-US" altLang="zh-CN" sz="3200" dirty="0"/>
              <a:t>Cannot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observe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time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being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redistributed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non-digital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activities</a:t>
            </a:r>
          </a:p>
          <a:p>
            <a:r>
              <a:rPr kumimoji="1" lang="en-US" altLang="zh-CN" sz="3600" dirty="0"/>
              <a:t>Only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studied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productivity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domain</a:t>
            </a:r>
          </a:p>
          <a:p>
            <a:pPr lvl="1"/>
            <a:r>
              <a:rPr kumimoji="1" lang="en-US" altLang="zh-CN" sz="3200" dirty="0"/>
              <a:t>“Absence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negative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secondary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effects”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may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not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generalize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other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behavior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change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domains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6692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C4133A6-ACDC-EA4C-9A95-346E2A7B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9" y="1795619"/>
            <a:ext cx="4438562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Does reducing time via interventions influence time spent elsewhere?</a:t>
            </a:r>
          </a:p>
        </p:txBody>
      </p:sp>
    </p:spTree>
    <p:extLst>
      <p:ext uri="{BB962C8B-B14F-4D97-AF65-F5344CB8AC3E}">
        <p14:creationId xmlns:p14="http://schemas.microsoft.com/office/powerpoint/2010/main" val="3556448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D8B6D-0527-47D8-A0B2-0ED7E5B2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cs typeface="+mj-cs"/>
              </a:rPr>
              <a:t>30+ interventions available</a:t>
            </a:r>
          </a:p>
        </p:txBody>
      </p:sp>
      <p:pic>
        <p:nvPicPr>
          <p:cNvPr id="6" name="图片 5" descr="HabitLab - Google Chrome">
            <a:extLst>
              <a:ext uri="{FF2B5EF4-FFF2-40B4-BE49-F238E27FC236}">
                <a16:creationId xmlns:a16="http://schemas.microsoft.com/office/drawing/2014/main" id="{2D4ED6F2-C8A4-42AB-AAEA-9C46C36A3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8" t="8244" r="2893" b="10977"/>
          <a:stretch/>
        </p:blipFill>
        <p:spPr>
          <a:xfrm>
            <a:off x="5153822" y="503373"/>
            <a:ext cx="6553545" cy="58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5651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C4133A6-ACDC-EA4C-9A95-346E2A7B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9" y="1795619"/>
            <a:ext cx="4438562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Does reducing time via interventions influence time spent elsewhere?</a:t>
            </a:r>
          </a:p>
          <a:p>
            <a:r>
              <a:rPr lang="en-US" altLang="zh-CN" dirty="0"/>
              <a:t>Within-device:</a:t>
            </a:r>
            <a:r>
              <a:rPr lang="zh-CN" altLang="en-US" dirty="0"/>
              <a:t> </a:t>
            </a:r>
            <a:r>
              <a:rPr lang="en-US" altLang="zh-CN" dirty="0"/>
              <a:t>reduction on browser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EEADECF-5D13-3F49-B00F-37DA608B9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10090419" y="511043"/>
            <a:ext cx="950240" cy="907926"/>
          </a:xfrm>
          <a:prstGeom prst="roundRect">
            <a:avLst/>
          </a:prstGeom>
        </p:spPr>
      </p:pic>
      <p:sp>
        <p:nvSpPr>
          <p:cNvPr id="13" name="禁止符 12">
            <a:extLst>
              <a:ext uri="{FF2B5EF4-FFF2-40B4-BE49-F238E27FC236}">
                <a16:creationId xmlns:a16="http://schemas.microsoft.com/office/drawing/2014/main" id="{7B8ED5DF-2236-AF4A-A5E6-CC0DE30629A8}"/>
              </a:ext>
            </a:extLst>
          </p:cNvPr>
          <p:cNvSpPr/>
          <p:nvPr/>
        </p:nvSpPr>
        <p:spPr>
          <a:xfrm>
            <a:off x="11243211" y="598829"/>
            <a:ext cx="758514" cy="758514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88231320-BC4F-F046-9E94-5FE98366BE7E}"/>
              </a:ext>
            </a:extLst>
          </p:cNvPr>
          <p:cNvSpPr/>
          <p:nvPr/>
        </p:nvSpPr>
        <p:spPr>
          <a:xfrm rot="5400000" flipH="1">
            <a:off x="11058698" y="2615132"/>
            <a:ext cx="973828" cy="708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23" name="右箭头 22">
            <a:extLst>
              <a:ext uri="{FF2B5EF4-FFF2-40B4-BE49-F238E27FC236}">
                <a16:creationId xmlns:a16="http://schemas.microsoft.com/office/drawing/2014/main" id="{F6E547E6-8D6C-F145-9B0E-DF53125D3AB8}"/>
              </a:ext>
            </a:extLst>
          </p:cNvPr>
          <p:cNvSpPr/>
          <p:nvPr/>
        </p:nvSpPr>
        <p:spPr>
          <a:xfrm rot="5400000">
            <a:off x="11099469" y="4738993"/>
            <a:ext cx="1045999" cy="862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0A82383-A2B8-E443-B172-53295870EB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10090419" y="2576405"/>
            <a:ext cx="950240" cy="907926"/>
          </a:xfrm>
          <a:prstGeom prst="round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0FB37C4-9677-8B49-B096-D23E1F451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10124602" y="4641767"/>
            <a:ext cx="950240" cy="907926"/>
          </a:xfrm>
          <a:prstGeom prst="roundRect">
            <a:avLst/>
          </a:prstGeom>
        </p:spPr>
      </p:pic>
      <p:sp>
        <p:nvSpPr>
          <p:cNvPr id="28" name="标题 1">
            <a:extLst>
              <a:ext uri="{FF2B5EF4-FFF2-40B4-BE49-F238E27FC236}">
                <a16:creationId xmlns:a16="http://schemas.microsoft.com/office/drawing/2014/main" id="{1AE36CDF-515D-EA4B-AB08-F8A21FFB5F61}"/>
              </a:ext>
            </a:extLst>
          </p:cNvPr>
          <p:cNvSpPr txBox="1">
            <a:spLocks/>
          </p:cNvSpPr>
          <p:nvPr/>
        </p:nvSpPr>
        <p:spPr>
          <a:xfrm>
            <a:off x="7284599" y="598829"/>
            <a:ext cx="1930917" cy="604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Calibri" panose="020F0502020204030204" pitchFamily="34" charset="0"/>
              </a:rPr>
              <a:t>Isolation</a:t>
            </a:r>
            <a:endParaRPr lang="zh-CN" altLang="en-US" sz="3200" dirty="0">
              <a:latin typeface="Calibri" panose="020F0502020204030204" pitchFamily="34" charset="0"/>
            </a:endParaRP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93F3DA09-841D-FB43-AF50-BCECFE3F183B}"/>
              </a:ext>
            </a:extLst>
          </p:cNvPr>
          <p:cNvSpPr txBox="1">
            <a:spLocks/>
          </p:cNvSpPr>
          <p:nvPr/>
        </p:nvSpPr>
        <p:spPr>
          <a:xfrm>
            <a:off x="7284599" y="2706397"/>
            <a:ext cx="2567056" cy="525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Calibri" panose="020F0502020204030204" pitchFamily="34" charset="0"/>
              </a:rPr>
              <a:t>Redistribution</a:t>
            </a:r>
            <a:endParaRPr lang="zh-CN" altLang="en-US" sz="3200" dirty="0">
              <a:latin typeface="Calibri" panose="020F0502020204030204" pitchFamily="34" charset="0"/>
            </a:endParaRP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5A8962EF-4EA9-194F-BDD5-93E526218A89}"/>
              </a:ext>
            </a:extLst>
          </p:cNvPr>
          <p:cNvSpPr txBox="1">
            <a:spLocks/>
          </p:cNvSpPr>
          <p:nvPr/>
        </p:nvSpPr>
        <p:spPr>
          <a:xfrm>
            <a:off x="7327072" y="4840826"/>
            <a:ext cx="2567056" cy="509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Calibri" panose="020F0502020204030204" pitchFamily="34" charset="0"/>
              </a:rPr>
              <a:t>Reduction</a:t>
            </a:r>
            <a:endParaRPr lang="zh-CN" altLang="en-US" sz="3200" dirty="0">
              <a:latin typeface="Calibri" panose="020F0502020204030204" pitchFamily="34" charset="0"/>
            </a:endParaRPr>
          </a:p>
        </p:txBody>
      </p:sp>
      <p:sp>
        <p:nvSpPr>
          <p:cNvPr id="17" name="对话气泡: 矩形 2">
            <a:extLst>
              <a:ext uri="{FF2B5EF4-FFF2-40B4-BE49-F238E27FC236}">
                <a16:creationId xmlns:a16="http://schemas.microsoft.com/office/drawing/2014/main" id="{40CB5A9B-95FB-A048-8016-9EC3FC779E19}"/>
              </a:ext>
            </a:extLst>
          </p:cNvPr>
          <p:cNvSpPr/>
          <p:nvPr/>
        </p:nvSpPr>
        <p:spPr>
          <a:xfrm>
            <a:off x="7327072" y="5549693"/>
            <a:ext cx="2013286" cy="1018271"/>
          </a:xfrm>
          <a:prstGeom prst="wedgeRectCallout">
            <a:avLst>
              <a:gd name="adj1" fmla="val -20833"/>
              <a:gd name="adj2" fmla="val -76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Browser</a:t>
            </a:r>
            <a:endParaRPr lang="zh-CN" altLang="en-US" sz="32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B0D0CE0-4CBC-5C4B-9FA7-1EDAA44B0F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5167496" y="2969285"/>
            <a:ext cx="1275803" cy="1264992"/>
          </a:xfrm>
          <a:prstGeom prst="round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A355286-97A3-C14D-A6BE-4D0E99FF5D9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577" y="1704919"/>
            <a:ext cx="1347642" cy="1347642"/>
          </a:xfrm>
          <a:prstGeom prst="rect">
            <a:avLst/>
          </a:prstGeom>
        </p:spPr>
      </p:pic>
      <p:sp>
        <p:nvSpPr>
          <p:cNvPr id="26" name="右箭头 25">
            <a:extLst>
              <a:ext uri="{FF2B5EF4-FFF2-40B4-BE49-F238E27FC236}">
                <a16:creationId xmlns:a16="http://schemas.microsoft.com/office/drawing/2014/main" id="{9C1E8D4C-868F-034B-B1A3-C75FFC4ED709}"/>
              </a:ext>
            </a:extLst>
          </p:cNvPr>
          <p:cNvSpPr/>
          <p:nvPr/>
        </p:nvSpPr>
        <p:spPr>
          <a:xfrm rot="5400000">
            <a:off x="5988539" y="3060903"/>
            <a:ext cx="1612069" cy="867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40936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C4133A6-ACDC-EA4C-9A95-346E2A7B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9" y="1795619"/>
            <a:ext cx="4438562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Does reducing time via interventions influence time spent elsewhere?</a:t>
            </a:r>
          </a:p>
          <a:p>
            <a:r>
              <a:rPr lang="en-US" altLang="zh-CN" dirty="0"/>
              <a:t>Within-device:</a:t>
            </a:r>
            <a:r>
              <a:rPr lang="zh-CN" altLang="en-US" dirty="0"/>
              <a:t> </a:t>
            </a:r>
            <a:r>
              <a:rPr lang="en-US" altLang="zh-CN" dirty="0"/>
              <a:t>reduction on browser, but not mobile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256DFD-4BCB-D443-A9CE-EC0DE58FB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5167496" y="2969285"/>
            <a:ext cx="1275803" cy="1264992"/>
          </a:xfrm>
          <a:prstGeom prst="round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F57E20-6E3E-E949-AEE1-3D90794DD1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577" y="1704919"/>
            <a:ext cx="1347642" cy="1347642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BA2A616F-68B9-DA40-ADD7-7BE57E46FA1C}"/>
              </a:ext>
            </a:extLst>
          </p:cNvPr>
          <p:cNvSpPr/>
          <p:nvPr/>
        </p:nvSpPr>
        <p:spPr>
          <a:xfrm rot="5400000">
            <a:off x="5988539" y="3060903"/>
            <a:ext cx="1612069" cy="867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EEADECF-5D13-3F49-B00F-37DA608B92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10090419" y="511043"/>
            <a:ext cx="950240" cy="907926"/>
          </a:xfrm>
          <a:prstGeom prst="roundRect">
            <a:avLst/>
          </a:prstGeom>
        </p:spPr>
      </p:pic>
      <p:sp>
        <p:nvSpPr>
          <p:cNvPr id="13" name="禁止符 12">
            <a:extLst>
              <a:ext uri="{FF2B5EF4-FFF2-40B4-BE49-F238E27FC236}">
                <a16:creationId xmlns:a16="http://schemas.microsoft.com/office/drawing/2014/main" id="{7B8ED5DF-2236-AF4A-A5E6-CC0DE30629A8}"/>
              </a:ext>
            </a:extLst>
          </p:cNvPr>
          <p:cNvSpPr/>
          <p:nvPr/>
        </p:nvSpPr>
        <p:spPr>
          <a:xfrm>
            <a:off x="11243211" y="598829"/>
            <a:ext cx="758514" cy="758514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88231320-BC4F-F046-9E94-5FE98366BE7E}"/>
              </a:ext>
            </a:extLst>
          </p:cNvPr>
          <p:cNvSpPr/>
          <p:nvPr/>
        </p:nvSpPr>
        <p:spPr>
          <a:xfrm rot="5400000" flipH="1">
            <a:off x="11058698" y="2615132"/>
            <a:ext cx="973828" cy="708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23" name="右箭头 22">
            <a:extLst>
              <a:ext uri="{FF2B5EF4-FFF2-40B4-BE49-F238E27FC236}">
                <a16:creationId xmlns:a16="http://schemas.microsoft.com/office/drawing/2014/main" id="{F6E547E6-8D6C-F145-9B0E-DF53125D3AB8}"/>
              </a:ext>
            </a:extLst>
          </p:cNvPr>
          <p:cNvSpPr/>
          <p:nvPr/>
        </p:nvSpPr>
        <p:spPr>
          <a:xfrm rot="5400000">
            <a:off x="11099469" y="4738993"/>
            <a:ext cx="1045999" cy="862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0A82383-A2B8-E443-B172-53295870EB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10090419" y="2576405"/>
            <a:ext cx="950240" cy="907926"/>
          </a:xfrm>
          <a:prstGeom prst="round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0FB37C4-9677-8B49-B096-D23E1F451D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13789" r="10467" b="10051"/>
          <a:stretch/>
        </p:blipFill>
        <p:spPr>
          <a:xfrm>
            <a:off x="10124602" y="4641767"/>
            <a:ext cx="950240" cy="907926"/>
          </a:xfrm>
          <a:prstGeom prst="roundRect">
            <a:avLst/>
          </a:prstGeom>
        </p:spPr>
      </p:pic>
      <p:sp>
        <p:nvSpPr>
          <p:cNvPr id="28" name="标题 1">
            <a:extLst>
              <a:ext uri="{FF2B5EF4-FFF2-40B4-BE49-F238E27FC236}">
                <a16:creationId xmlns:a16="http://schemas.microsoft.com/office/drawing/2014/main" id="{1AE36CDF-515D-EA4B-AB08-F8A21FFB5F61}"/>
              </a:ext>
            </a:extLst>
          </p:cNvPr>
          <p:cNvSpPr txBox="1">
            <a:spLocks/>
          </p:cNvSpPr>
          <p:nvPr/>
        </p:nvSpPr>
        <p:spPr>
          <a:xfrm>
            <a:off x="7284599" y="598829"/>
            <a:ext cx="1930917" cy="604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Calibri" panose="020F0502020204030204" pitchFamily="34" charset="0"/>
              </a:rPr>
              <a:t>Isolation</a:t>
            </a:r>
            <a:endParaRPr lang="zh-CN" altLang="en-US" sz="3200" dirty="0">
              <a:latin typeface="Calibri" panose="020F0502020204030204" pitchFamily="34" charset="0"/>
            </a:endParaRP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93F3DA09-841D-FB43-AF50-BCECFE3F183B}"/>
              </a:ext>
            </a:extLst>
          </p:cNvPr>
          <p:cNvSpPr txBox="1">
            <a:spLocks/>
          </p:cNvSpPr>
          <p:nvPr/>
        </p:nvSpPr>
        <p:spPr>
          <a:xfrm>
            <a:off x="7284599" y="2706397"/>
            <a:ext cx="2567056" cy="525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Calibri" panose="020F0502020204030204" pitchFamily="34" charset="0"/>
              </a:rPr>
              <a:t>Redistribution</a:t>
            </a:r>
            <a:endParaRPr lang="zh-CN" altLang="en-US" sz="3200" dirty="0">
              <a:latin typeface="Calibri" panose="020F0502020204030204" pitchFamily="34" charset="0"/>
            </a:endParaRP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5A8962EF-4EA9-194F-BDD5-93E526218A89}"/>
              </a:ext>
            </a:extLst>
          </p:cNvPr>
          <p:cNvSpPr txBox="1">
            <a:spLocks/>
          </p:cNvSpPr>
          <p:nvPr/>
        </p:nvSpPr>
        <p:spPr>
          <a:xfrm>
            <a:off x="7327072" y="4840826"/>
            <a:ext cx="2567056" cy="509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Calibri" panose="020F0502020204030204" pitchFamily="34" charset="0"/>
              </a:rPr>
              <a:t>Reduction</a:t>
            </a:r>
            <a:endParaRPr lang="zh-CN" altLang="en-US" sz="3200" dirty="0">
              <a:latin typeface="Calibri" panose="020F0502020204030204" pitchFamily="34" charset="0"/>
            </a:endParaRPr>
          </a:p>
        </p:txBody>
      </p:sp>
      <p:sp>
        <p:nvSpPr>
          <p:cNvPr id="17" name="对话气泡: 矩形 2">
            <a:extLst>
              <a:ext uri="{FF2B5EF4-FFF2-40B4-BE49-F238E27FC236}">
                <a16:creationId xmlns:a16="http://schemas.microsoft.com/office/drawing/2014/main" id="{40CB5A9B-95FB-A048-8016-9EC3FC779E19}"/>
              </a:ext>
            </a:extLst>
          </p:cNvPr>
          <p:cNvSpPr/>
          <p:nvPr/>
        </p:nvSpPr>
        <p:spPr>
          <a:xfrm>
            <a:off x="7327072" y="5549693"/>
            <a:ext cx="2013286" cy="1018271"/>
          </a:xfrm>
          <a:prstGeom prst="wedgeRectCallout">
            <a:avLst>
              <a:gd name="adj1" fmla="val -20833"/>
              <a:gd name="adj2" fmla="val -76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Browser</a:t>
            </a:r>
            <a:endParaRPr lang="zh-CN" altLang="en-US" sz="3200" dirty="0"/>
          </a:p>
        </p:txBody>
      </p:sp>
      <p:sp>
        <p:nvSpPr>
          <p:cNvPr id="18" name="对话气泡: 矩形 6">
            <a:extLst>
              <a:ext uri="{FF2B5EF4-FFF2-40B4-BE49-F238E27FC236}">
                <a16:creationId xmlns:a16="http://schemas.microsoft.com/office/drawing/2014/main" id="{29E804CA-EE69-AA4B-A0CA-2F44DA0BCADA}"/>
              </a:ext>
            </a:extLst>
          </p:cNvPr>
          <p:cNvSpPr/>
          <p:nvPr/>
        </p:nvSpPr>
        <p:spPr>
          <a:xfrm>
            <a:off x="7327072" y="1406385"/>
            <a:ext cx="1891624" cy="896683"/>
          </a:xfrm>
          <a:prstGeom prst="wedgeRectCallout">
            <a:avLst>
              <a:gd name="adj1" fmla="val -20833"/>
              <a:gd name="adj2" fmla="val -76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Mobile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0249563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C4133A6-ACDC-EA4C-9A95-346E2A7B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9" y="1795619"/>
            <a:ext cx="4438562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Does reducing time via interventions influence time spent elsewhere?</a:t>
            </a:r>
          </a:p>
          <a:p>
            <a:r>
              <a:rPr lang="en-US" altLang="zh-CN" dirty="0"/>
              <a:t>Within-device:</a:t>
            </a:r>
            <a:r>
              <a:rPr lang="zh-CN" altLang="en-US" dirty="0"/>
              <a:t> </a:t>
            </a:r>
            <a:r>
              <a:rPr lang="en-US" altLang="zh-CN" dirty="0"/>
              <a:t>reduction on browser, but not mobile</a:t>
            </a:r>
          </a:p>
          <a:p>
            <a:r>
              <a:rPr lang="en-US" altLang="zh-CN" dirty="0"/>
              <a:t>Cross-device: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effects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7F57E20-6E3E-E949-AEE1-3D90794DD1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577" y="1704919"/>
            <a:ext cx="1347642" cy="1347642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BA2A616F-68B9-DA40-ADD7-7BE57E46FA1C}"/>
              </a:ext>
            </a:extLst>
          </p:cNvPr>
          <p:cNvSpPr/>
          <p:nvPr/>
        </p:nvSpPr>
        <p:spPr>
          <a:xfrm rot="5400000">
            <a:off x="5988539" y="3060903"/>
            <a:ext cx="1612069" cy="867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3" name="禁止符 12">
            <a:extLst>
              <a:ext uri="{FF2B5EF4-FFF2-40B4-BE49-F238E27FC236}">
                <a16:creationId xmlns:a16="http://schemas.microsoft.com/office/drawing/2014/main" id="{7B8ED5DF-2236-AF4A-A5E6-CC0DE30629A8}"/>
              </a:ext>
            </a:extLst>
          </p:cNvPr>
          <p:cNvSpPr/>
          <p:nvPr/>
        </p:nvSpPr>
        <p:spPr>
          <a:xfrm>
            <a:off x="11243211" y="598829"/>
            <a:ext cx="758514" cy="758514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88231320-BC4F-F046-9E94-5FE98366BE7E}"/>
              </a:ext>
            </a:extLst>
          </p:cNvPr>
          <p:cNvSpPr/>
          <p:nvPr/>
        </p:nvSpPr>
        <p:spPr>
          <a:xfrm rot="5400000" flipH="1">
            <a:off x="11058698" y="2615132"/>
            <a:ext cx="973828" cy="708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23" name="右箭头 22">
            <a:extLst>
              <a:ext uri="{FF2B5EF4-FFF2-40B4-BE49-F238E27FC236}">
                <a16:creationId xmlns:a16="http://schemas.microsoft.com/office/drawing/2014/main" id="{F6E547E6-8D6C-F145-9B0E-DF53125D3AB8}"/>
              </a:ext>
            </a:extLst>
          </p:cNvPr>
          <p:cNvSpPr/>
          <p:nvPr/>
        </p:nvSpPr>
        <p:spPr>
          <a:xfrm rot="5400000">
            <a:off x="11099469" y="4738993"/>
            <a:ext cx="1045999" cy="862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1AE36CDF-515D-EA4B-AB08-F8A21FFB5F61}"/>
              </a:ext>
            </a:extLst>
          </p:cNvPr>
          <p:cNvSpPr txBox="1">
            <a:spLocks/>
          </p:cNvSpPr>
          <p:nvPr/>
        </p:nvSpPr>
        <p:spPr>
          <a:xfrm>
            <a:off x="7284599" y="598829"/>
            <a:ext cx="1930917" cy="604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Calibri" panose="020F0502020204030204" pitchFamily="34" charset="0"/>
              </a:rPr>
              <a:t>Isolation</a:t>
            </a:r>
            <a:endParaRPr lang="zh-CN" altLang="en-US" sz="3200" dirty="0">
              <a:latin typeface="Calibri" panose="020F0502020204030204" pitchFamily="34" charset="0"/>
            </a:endParaRP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93F3DA09-841D-FB43-AF50-BCECFE3F183B}"/>
              </a:ext>
            </a:extLst>
          </p:cNvPr>
          <p:cNvSpPr txBox="1">
            <a:spLocks/>
          </p:cNvSpPr>
          <p:nvPr/>
        </p:nvSpPr>
        <p:spPr>
          <a:xfrm>
            <a:off x="7284599" y="2706397"/>
            <a:ext cx="2567056" cy="525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Calibri" panose="020F0502020204030204" pitchFamily="34" charset="0"/>
              </a:rPr>
              <a:t>Redistribution</a:t>
            </a:r>
            <a:endParaRPr lang="zh-CN" altLang="en-US" sz="3200" dirty="0">
              <a:latin typeface="Calibri" panose="020F0502020204030204" pitchFamily="34" charset="0"/>
            </a:endParaRP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5A8962EF-4EA9-194F-BDD5-93E526218A89}"/>
              </a:ext>
            </a:extLst>
          </p:cNvPr>
          <p:cNvSpPr txBox="1">
            <a:spLocks/>
          </p:cNvSpPr>
          <p:nvPr/>
        </p:nvSpPr>
        <p:spPr>
          <a:xfrm>
            <a:off x="7327072" y="4840826"/>
            <a:ext cx="2567056" cy="509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Calibri" panose="020F0502020204030204" pitchFamily="34" charset="0"/>
              </a:rPr>
              <a:t>Reduction</a:t>
            </a:r>
            <a:endParaRPr lang="zh-CN" altLang="en-US" sz="3200" dirty="0">
              <a:latin typeface="Calibri" panose="020F050202020403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D08039C-1A95-AC45-95D7-33877BDE2F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293" y="2732511"/>
            <a:ext cx="1585626" cy="158562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E4D38B0-636E-3145-8290-144FDE2B0ED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128" y="454875"/>
            <a:ext cx="1364148" cy="136414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9332DD2-C250-104E-906B-14548FFDE11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128" y="2477399"/>
            <a:ext cx="1364148" cy="136414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19B2CB5-1317-4E49-BE81-58532835C58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128" y="4416874"/>
            <a:ext cx="1364148" cy="1364148"/>
          </a:xfrm>
          <a:prstGeom prst="rect">
            <a:avLst/>
          </a:prstGeom>
        </p:spPr>
      </p:pic>
      <p:sp>
        <p:nvSpPr>
          <p:cNvPr id="31" name="对话气泡: 矩形 5">
            <a:extLst>
              <a:ext uri="{FF2B5EF4-FFF2-40B4-BE49-F238E27FC236}">
                <a16:creationId xmlns:a16="http://schemas.microsoft.com/office/drawing/2014/main" id="{BE56BB71-82D4-6A47-AF86-D0D4DB22041D}"/>
              </a:ext>
            </a:extLst>
          </p:cNvPr>
          <p:cNvSpPr/>
          <p:nvPr/>
        </p:nvSpPr>
        <p:spPr>
          <a:xfrm>
            <a:off x="6931591" y="1402240"/>
            <a:ext cx="3396899" cy="1201272"/>
          </a:xfrm>
          <a:prstGeom prst="wedgeRectCallout">
            <a:avLst>
              <a:gd name="adj1" fmla="val -20833"/>
              <a:gd name="adj2" fmla="val -76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Mobile </a:t>
            </a:r>
            <a:r>
              <a:rPr lang="zh-CN" altLang="en-US" sz="3200" dirty="0"/>
              <a:t>→ </a:t>
            </a:r>
            <a:r>
              <a:rPr lang="en-US" altLang="zh-CN" sz="3200" dirty="0"/>
              <a:t>Browser</a:t>
            </a:r>
          </a:p>
          <a:p>
            <a:pPr algn="ctr"/>
            <a:r>
              <a:rPr lang="en-US" altLang="zh-CN" sz="3200" dirty="0"/>
              <a:t>Browser </a:t>
            </a:r>
            <a:r>
              <a:rPr lang="zh-CN" altLang="en-US" sz="3200" dirty="0"/>
              <a:t>→ </a:t>
            </a:r>
            <a:r>
              <a:rPr lang="en-US" altLang="zh-CN" sz="3200" dirty="0"/>
              <a:t>Mobile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9134972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C4133A6-ACDC-EA4C-9A95-346E2A7B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9" y="1795619"/>
            <a:ext cx="4438562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Does reducing time via interventions influence time spent elsewhere?</a:t>
            </a:r>
          </a:p>
          <a:p>
            <a:r>
              <a:rPr lang="en-US" altLang="zh-CN" dirty="0"/>
              <a:t>Within-device:</a:t>
            </a:r>
            <a:r>
              <a:rPr lang="zh-CN" altLang="en-US" dirty="0"/>
              <a:t> </a:t>
            </a:r>
            <a:r>
              <a:rPr lang="en-US" altLang="zh-CN" dirty="0"/>
              <a:t>reduction on browser, but not mobile</a:t>
            </a:r>
          </a:p>
          <a:p>
            <a:pPr lvl="1"/>
            <a:r>
              <a:rPr lang="en-US" altLang="zh-CN" dirty="0"/>
              <a:t>Due to aggregator sites driving traffic to other sites</a:t>
            </a:r>
          </a:p>
          <a:p>
            <a:r>
              <a:rPr lang="en-US" altLang="zh-CN" dirty="0"/>
              <a:t>Cross-device: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effects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370A71B-F42B-AC42-A654-83497D7C3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5296397" y="1141693"/>
            <a:ext cx="2134589" cy="2116501"/>
          </a:xfrm>
          <a:prstGeom prst="round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618CD77-B00D-6449-840C-BF1D67FDA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363" y="658390"/>
            <a:ext cx="966606" cy="96660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99D1EE2-764D-8F45-80F1-A5CE6013D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711" y="1633168"/>
            <a:ext cx="966606" cy="96660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41253C2-3FD2-4445-BAA0-E6D6A8DF0D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4" t="1" r="15481" b="-4876"/>
          <a:stretch/>
        </p:blipFill>
        <p:spPr>
          <a:xfrm>
            <a:off x="9706049" y="2574561"/>
            <a:ext cx="926331" cy="917442"/>
          </a:xfrm>
          <a:prstGeom prst="ellipse">
            <a:avLst/>
          </a:prstGeom>
        </p:spPr>
      </p:pic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62124D6-DB2B-3842-8524-1C7A4727E7CA}"/>
              </a:ext>
            </a:extLst>
          </p:cNvPr>
          <p:cNvCxnSpPr>
            <a:cxnSpLocks/>
          </p:cNvCxnSpPr>
          <p:nvPr/>
        </p:nvCxnSpPr>
        <p:spPr>
          <a:xfrm flipV="1">
            <a:off x="7727674" y="1199661"/>
            <a:ext cx="1802947" cy="91681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115D6DCB-3159-6C43-A209-342BFE1005AF}"/>
              </a:ext>
            </a:extLst>
          </p:cNvPr>
          <p:cNvCxnSpPr>
            <a:cxnSpLocks/>
          </p:cNvCxnSpPr>
          <p:nvPr/>
        </p:nvCxnSpPr>
        <p:spPr>
          <a:xfrm>
            <a:off x="7802289" y="2116471"/>
            <a:ext cx="1728332" cy="900384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DD9B658-0AC5-E747-81FC-498864844CD3}"/>
              </a:ext>
            </a:extLst>
          </p:cNvPr>
          <p:cNvCxnSpPr>
            <a:cxnSpLocks/>
          </p:cNvCxnSpPr>
          <p:nvPr/>
        </p:nvCxnSpPr>
        <p:spPr>
          <a:xfrm>
            <a:off x="7802289" y="2116471"/>
            <a:ext cx="2662825" cy="1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846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C4133A6-ACDC-EA4C-9A95-346E2A7B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89" y="1795619"/>
            <a:ext cx="4438562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Does reducing time via interventions influence time spent elsewhere?</a:t>
            </a:r>
          </a:p>
          <a:p>
            <a:r>
              <a:rPr lang="en-US" altLang="zh-CN" dirty="0"/>
              <a:t>Within-device:</a:t>
            </a:r>
            <a:r>
              <a:rPr lang="zh-CN" altLang="en-US" dirty="0"/>
              <a:t> </a:t>
            </a:r>
            <a:r>
              <a:rPr lang="en-US" altLang="zh-CN" dirty="0"/>
              <a:t>reduction on browser, but not mobile</a:t>
            </a:r>
          </a:p>
          <a:p>
            <a:pPr lvl="1"/>
            <a:r>
              <a:rPr lang="en-US" altLang="zh-CN" dirty="0"/>
              <a:t>Due to aggregator sites driving traffic to other sites</a:t>
            </a:r>
          </a:p>
          <a:p>
            <a:r>
              <a:rPr lang="en-US" altLang="zh-CN" dirty="0"/>
              <a:t>Cross-device: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effects</a:t>
            </a:r>
          </a:p>
          <a:p>
            <a:pPr lvl="1"/>
            <a:r>
              <a:rPr lang="en-US" altLang="zh-CN" dirty="0"/>
              <a:t>Devices used in different contexts</a:t>
            </a:r>
            <a:endParaRPr lang="zh-CN" altLang="en-US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B01AE65-6EA8-214A-9D16-B963250C76FD}"/>
              </a:ext>
            </a:extLst>
          </p:cNvPr>
          <p:cNvCxnSpPr>
            <a:cxnSpLocks/>
          </p:cNvCxnSpPr>
          <p:nvPr/>
        </p:nvCxnSpPr>
        <p:spPr>
          <a:xfrm>
            <a:off x="6905881" y="5583159"/>
            <a:ext cx="3585267" cy="0"/>
          </a:xfrm>
          <a:prstGeom prst="straightConnector1">
            <a:avLst/>
          </a:prstGeom>
          <a:ln w="266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2D10CC0-A4BD-1348-BA11-63EA02FDD39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470" y="4809968"/>
            <a:ext cx="1546382" cy="154638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43B7F47-9511-CC4D-A837-C6BB5A08EFB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397" y="4630318"/>
            <a:ext cx="1637620" cy="1637620"/>
          </a:xfrm>
          <a:prstGeom prst="rect">
            <a:avLst/>
          </a:prstGeom>
        </p:spPr>
      </p:pic>
      <p:sp>
        <p:nvSpPr>
          <p:cNvPr id="18" name="乘 17">
            <a:extLst>
              <a:ext uri="{FF2B5EF4-FFF2-40B4-BE49-F238E27FC236}">
                <a16:creationId xmlns:a16="http://schemas.microsoft.com/office/drawing/2014/main" id="{CA0B496F-3969-734E-A034-6D978A0EEAC9}"/>
              </a:ext>
            </a:extLst>
          </p:cNvPr>
          <p:cNvSpPr/>
          <p:nvPr/>
        </p:nvSpPr>
        <p:spPr>
          <a:xfrm>
            <a:off x="7901740" y="4526501"/>
            <a:ext cx="1682294" cy="219497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370A71B-F42B-AC42-A654-83497D7C38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5296397" y="1141693"/>
            <a:ext cx="2134589" cy="2116501"/>
          </a:xfrm>
          <a:prstGeom prst="round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618CD77-B00D-6449-840C-BF1D67FDA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363" y="658390"/>
            <a:ext cx="966606" cy="96660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99D1EE2-764D-8F45-80F1-A5CE6013D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711" y="1633168"/>
            <a:ext cx="966606" cy="96660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41253C2-3FD2-4445-BAA0-E6D6A8DF0DA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4" t="1" r="15481" b="-4876"/>
          <a:stretch/>
        </p:blipFill>
        <p:spPr>
          <a:xfrm>
            <a:off x="9706049" y="2574561"/>
            <a:ext cx="926331" cy="917442"/>
          </a:xfrm>
          <a:prstGeom prst="ellipse">
            <a:avLst/>
          </a:prstGeom>
        </p:spPr>
      </p:pic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62124D6-DB2B-3842-8524-1C7A4727E7CA}"/>
              </a:ext>
            </a:extLst>
          </p:cNvPr>
          <p:cNvCxnSpPr>
            <a:cxnSpLocks/>
          </p:cNvCxnSpPr>
          <p:nvPr/>
        </p:nvCxnSpPr>
        <p:spPr>
          <a:xfrm flipV="1">
            <a:off x="7727674" y="1199661"/>
            <a:ext cx="1802947" cy="91681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115D6DCB-3159-6C43-A209-342BFE1005AF}"/>
              </a:ext>
            </a:extLst>
          </p:cNvPr>
          <p:cNvCxnSpPr>
            <a:cxnSpLocks/>
          </p:cNvCxnSpPr>
          <p:nvPr/>
        </p:nvCxnSpPr>
        <p:spPr>
          <a:xfrm>
            <a:off x="7802289" y="2116471"/>
            <a:ext cx="1728332" cy="900384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DD9B658-0AC5-E747-81FC-498864844CD3}"/>
              </a:ext>
            </a:extLst>
          </p:cNvPr>
          <p:cNvCxnSpPr>
            <a:cxnSpLocks/>
          </p:cNvCxnSpPr>
          <p:nvPr/>
        </p:nvCxnSpPr>
        <p:spPr>
          <a:xfrm>
            <a:off x="7802289" y="2116471"/>
            <a:ext cx="2662825" cy="1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57284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CE31BEEF-CB11-BD48-A65B-D34F80DCF94A}"/>
              </a:ext>
            </a:extLst>
          </p:cNvPr>
          <p:cNvSpPr/>
          <p:nvPr/>
        </p:nvSpPr>
        <p:spPr>
          <a:xfrm>
            <a:off x="-967740" y="-6858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EDD36E-EC81-C24B-BB4F-75EE4C239E60}"/>
              </a:ext>
            </a:extLst>
          </p:cNvPr>
          <p:cNvSpPr/>
          <p:nvPr/>
        </p:nvSpPr>
        <p:spPr>
          <a:xfrm>
            <a:off x="838200" y="3555593"/>
            <a:ext cx="4213860" cy="489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33A9D-6341-2447-82CD-FA232E2D4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3246"/>
            <a:ext cx="4396740" cy="5775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Outcomes</a:t>
            </a:r>
          </a:p>
          <a:p>
            <a:pPr marL="0" indent="0">
              <a:buNone/>
            </a:pPr>
            <a:r>
              <a:rPr kumimoji="1" lang="en-US" altLang="zh-CN" dirty="0"/>
              <a:t>Does effectiveness remain constant over time?</a:t>
            </a:r>
          </a:p>
          <a:p>
            <a:pPr marL="0" indent="0">
              <a:buNone/>
            </a:pPr>
            <a:r>
              <a:rPr kumimoji="1" lang="en-US" altLang="zh-CN" dirty="0"/>
              <a:t>What externalities exist?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Interventions</a:t>
            </a:r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  <p:sp>
        <p:nvSpPr>
          <p:cNvPr id="21" name="灯片编号占位符 1">
            <a:extLst>
              <a:ext uri="{FF2B5EF4-FFF2-40B4-BE49-F238E27FC236}">
                <a16:creationId xmlns:a16="http://schemas.microsoft.com/office/drawing/2014/main" id="{AC28B491-A7D0-D24C-A077-7273649B246D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948775-1956-4540-A3F2-04AC6B72B2BC}" type="slidenum">
              <a:rPr lang="zh-CN" altLang="en-US" smtClean="0"/>
              <a:pPr/>
              <a:t>155</a:t>
            </a:fld>
            <a:endParaRPr lang="zh-CN" altLang="en-US" dirty="0"/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4E9E282C-DB97-9245-B04F-B8442AAB61B5}"/>
              </a:ext>
            </a:extLst>
          </p:cNvPr>
          <p:cNvSpPr txBox="1">
            <a:spLocks/>
          </p:cNvSpPr>
          <p:nvPr/>
        </p:nvSpPr>
        <p:spPr>
          <a:xfrm>
            <a:off x="5783580" y="733245"/>
            <a:ext cx="6408420" cy="5988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i="1" dirty="0">
                <a:solidFill>
                  <a:schemeClr val="bg1"/>
                </a:solidFill>
              </a:rPr>
              <a:t>Conservation of Procrastination: Do Productivity Interventions Save Time or Just Redistribute It? (CHI 2019)</a:t>
            </a:r>
            <a:endParaRPr lang="en-US" altLang="zh-CN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Does reducing time via interventions influence time spent elsewhere?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Within-device: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reduction on browser, but not mobile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Due to aggregator sites driving traffic to other sites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Cross-device: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effects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Devices used in different contexts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69465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7652E28-FF2F-8A40-BCE5-A53E3055F56C}"/>
              </a:ext>
            </a:extLst>
          </p:cNvPr>
          <p:cNvSpPr/>
          <p:nvPr/>
        </p:nvSpPr>
        <p:spPr>
          <a:xfrm>
            <a:off x="-967740" y="-6858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EDD36E-EC81-C24B-BB4F-75EE4C239E60}"/>
              </a:ext>
            </a:extLst>
          </p:cNvPr>
          <p:cNvSpPr/>
          <p:nvPr/>
        </p:nvSpPr>
        <p:spPr>
          <a:xfrm>
            <a:off x="838200" y="5059313"/>
            <a:ext cx="4213860" cy="891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33A9D-6341-2447-82CD-FA232E2D4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3246"/>
            <a:ext cx="4396740" cy="5623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Outcomes</a:t>
            </a:r>
          </a:p>
          <a:p>
            <a:pPr marL="0" indent="0">
              <a:buNone/>
            </a:pPr>
            <a:r>
              <a:rPr kumimoji="1" lang="en-US" altLang="zh-CN" dirty="0"/>
              <a:t>Does effectiveness remain constant over time?</a:t>
            </a:r>
          </a:p>
          <a:p>
            <a:pPr marL="0" indent="0">
              <a:buNone/>
            </a:pPr>
            <a:r>
              <a:rPr kumimoji="1" lang="en-US" altLang="zh-CN" dirty="0"/>
              <a:t>What externalities exist?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Interventions</a:t>
            </a:r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4183AE9-02B7-054B-885B-119BC69A7E42}"/>
              </a:ext>
            </a:extLst>
          </p:cNvPr>
          <p:cNvSpPr txBox="1">
            <a:spLocks/>
          </p:cNvSpPr>
          <p:nvPr/>
        </p:nvSpPr>
        <p:spPr>
          <a:xfrm>
            <a:off x="5577840" y="458926"/>
            <a:ext cx="6614160" cy="559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241076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7" descr="HabitLab Uninstalled - Google Chrome">
            <a:extLst>
              <a:ext uri="{FF2B5EF4-FFF2-40B4-BE49-F238E27FC236}">
                <a16:creationId xmlns:a16="http://schemas.microsoft.com/office/drawing/2014/main" id="{6BD7D067-5387-5543-B77E-1A4ACA3C6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" t="7815" r="56322" b="52929"/>
          <a:stretch/>
        </p:blipFill>
        <p:spPr>
          <a:xfrm>
            <a:off x="1086779" y="1518834"/>
            <a:ext cx="8710049" cy="428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4444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1DE51-3F62-7446-A8EA-A6D27466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have different expectations for what they want productivity tools to do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22B7F7-8BB1-1843-A486-55FD262EF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our uninstall feedback form, we had many users who stated interventions were too hard, but others stated that they though the interventions were too easy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5915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1DE51-3F62-7446-A8EA-A6D27466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have different expectations for what they want productivity tools to do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22B7F7-8BB1-1843-A486-55FD262EF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our uninstall feedback form, we had many users who stated interventions were too hard, but others stated that they though the interventions were too easy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zh-CN" dirty="0"/>
              <a:t>Naive solution: Classify interventions according to difficulty, and ask them during onboarding what difficulty they would prefer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87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D8B6D-0527-47D8-A0B2-0ED7E5B2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cs typeface="+mj-cs"/>
              </a:rPr>
              <a:t>30+ interventions available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15D0CD-B0D3-3441-9648-04D542670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9" r="33928"/>
          <a:stretch/>
        </p:blipFill>
        <p:spPr>
          <a:xfrm>
            <a:off x="6391275" y="0"/>
            <a:ext cx="3781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499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1DE51-3F62-7446-A8EA-A6D27466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have different expectations for what they want productivity tools to do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22B7F7-8BB1-1843-A486-55FD262EF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our uninstall feedback form, we had many users who stated interventions were too hard, but others stated that they though the interventions were too easy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zh-CN" dirty="0"/>
              <a:t>Naive solution: Classify interventions according to difficulty, and ask them during onboarding what difficulty they would prefer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67564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AFD9D29-E73F-124D-8C73-8CA81D614E4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8679"/>
            <a:ext cx="12192000" cy="295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074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C4D9D96-2C1F-3646-B9B9-46FD5A195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41"/>
          <a:stretch/>
        </p:blipFill>
        <p:spPr>
          <a:xfrm>
            <a:off x="0" y="1281422"/>
            <a:ext cx="12192000" cy="539566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FDF1CBC-AA75-4B4B-8BB9-83F6621B4BC3}"/>
              </a:ext>
            </a:extLst>
          </p:cNvPr>
          <p:cNvSpPr/>
          <p:nvPr/>
        </p:nvSpPr>
        <p:spPr>
          <a:xfrm>
            <a:off x="960920" y="86508"/>
            <a:ext cx="10754867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dirty="0"/>
              <a:t>Initial difficulties chosen during onboarding (n = 5114 users)</a:t>
            </a:r>
          </a:p>
          <a:p>
            <a:r>
              <a:rPr lang="en-US" altLang="zh-CN" sz="2800" dirty="0"/>
              <a:t>All pairs statistically significantly different (p &lt; 10^-9, chi-squared tests)</a:t>
            </a:r>
          </a:p>
        </p:txBody>
      </p:sp>
    </p:spTree>
    <p:extLst>
      <p:ext uri="{BB962C8B-B14F-4D97-AF65-F5344CB8AC3E}">
        <p14:creationId xmlns:p14="http://schemas.microsoft.com/office/powerpoint/2010/main" val="372490788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2249C1-E684-9F4B-8B08-155E8027F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41"/>
          <a:stretch/>
        </p:blipFill>
        <p:spPr>
          <a:xfrm>
            <a:off x="0" y="1281422"/>
            <a:ext cx="12192000" cy="5395665"/>
          </a:xfrm>
          <a:prstGeom prst="rect">
            <a:avLst/>
          </a:prstGeo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42DAC5DC-6CCB-1149-8B95-86918AE36B41}"/>
              </a:ext>
            </a:extLst>
          </p:cNvPr>
          <p:cNvSpPr/>
          <p:nvPr/>
        </p:nvSpPr>
        <p:spPr>
          <a:xfrm>
            <a:off x="9548038" y="2487119"/>
            <a:ext cx="2105247" cy="1883761"/>
          </a:xfrm>
          <a:prstGeom prst="wedgeRoundRectCallout">
            <a:avLst>
              <a:gd name="adj1" fmla="val -23132"/>
              <a:gd name="adj2" fmla="val 900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Only 8.8% say they want no interventions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0D66C0-CFAE-FB43-8789-BF0D6F43E3F3}"/>
              </a:ext>
            </a:extLst>
          </p:cNvPr>
          <p:cNvSpPr/>
          <p:nvPr/>
        </p:nvSpPr>
        <p:spPr>
          <a:xfrm>
            <a:off x="960920" y="86508"/>
            <a:ext cx="10754867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400" dirty="0"/>
              <a:t>Initial difficulties chosen during onboarding (n = 5114 users)</a:t>
            </a:r>
          </a:p>
          <a:p>
            <a:r>
              <a:rPr lang="en-US" altLang="zh-CN" sz="2800" dirty="0"/>
              <a:t>All pairs statistically significantly different (p &lt; 10^-9, chi-squared tests)</a:t>
            </a:r>
          </a:p>
        </p:txBody>
      </p:sp>
    </p:spTree>
    <p:extLst>
      <p:ext uri="{BB962C8B-B14F-4D97-AF65-F5344CB8AC3E}">
        <p14:creationId xmlns:p14="http://schemas.microsoft.com/office/powerpoint/2010/main" val="342237580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CE31BEEF-CB11-BD48-A65B-D34F80DCF94A}"/>
              </a:ext>
            </a:extLst>
          </p:cNvPr>
          <p:cNvSpPr/>
          <p:nvPr/>
        </p:nvSpPr>
        <p:spPr>
          <a:xfrm>
            <a:off x="-967740" y="-6858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EDD36E-EC81-C24B-BB4F-75EE4C239E60}"/>
              </a:ext>
            </a:extLst>
          </p:cNvPr>
          <p:cNvSpPr/>
          <p:nvPr/>
        </p:nvSpPr>
        <p:spPr>
          <a:xfrm>
            <a:off x="838200" y="5061808"/>
            <a:ext cx="4213860" cy="891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33A9D-6341-2447-82CD-FA232E2D4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3246"/>
            <a:ext cx="4396740" cy="5775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Outcomes</a:t>
            </a:r>
          </a:p>
          <a:p>
            <a:pPr marL="0" indent="0">
              <a:buNone/>
            </a:pPr>
            <a:r>
              <a:rPr kumimoji="1" lang="en-US" altLang="zh-CN" dirty="0"/>
              <a:t>Does effectiveness remain constant over time?</a:t>
            </a:r>
          </a:p>
          <a:p>
            <a:pPr marL="0" indent="0">
              <a:buNone/>
            </a:pPr>
            <a:r>
              <a:rPr kumimoji="1" lang="en-US" altLang="zh-CN" dirty="0"/>
              <a:t>What externalities exist?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Interventions</a:t>
            </a:r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  <p:sp>
        <p:nvSpPr>
          <p:cNvPr id="21" name="灯片编号占位符 1">
            <a:extLst>
              <a:ext uri="{FF2B5EF4-FFF2-40B4-BE49-F238E27FC236}">
                <a16:creationId xmlns:a16="http://schemas.microsoft.com/office/drawing/2014/main" id="{AC28B491-A7D0-D24C-A077-7273649B246D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948775-1956-4540-A3F2-04AC6B72B2BC}" type="slidenum">
              <a:rPr lang="zh-CN" altLang="en-US" smtClean="0"/>
              <a:pPr/>
              <a:t>164</a:t>
            </a:fld>
            <a:endParaRPr lang="zh-CN" altLang="en-US" dirty="0"/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4E9E282C-DB97-9245-B04F-B8442AAB61B5}"/>
              </a:ext>
            </a:extLst>
          </p:cNvPr>
          <p:cNvSpPr txBox="1">
            <a:spLocks/>
          </p:cNvSpPr>
          <p:nvPr/>
        </p:nvSpPr>
        <p:spPr>
          <a:xfrm>
            <a:off x="5783580" y="404037"/>
            <a:ext cx="6231211" cy="6317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Users initially are optimistic about how difficult they want their interventions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”No intervention” is least frequently chosen during onboarding</a:t>
            </a:r>
          </a:p>
        </p:txBody>
      </p:sp>
    </p:spTree>
    <p:extLst>
      <p:ext uri="{BB962C8B-B14F-4D97-AF65-F5344CB8AC3E}">
        <p14:creationId xmlns:p14="http://schemas.microsoft.com/office/powerpoint/2010/main" val="360348641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DF1AEC-C228-1041-ABE8-C6EEA697C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8848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users predict during onboarding what interventions will work for them?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their preferences change over time?</a:t>
            </a:r>
          </a:p>
        </p:txBody>
      </p:sp>
    </p:spTree>
    <p:extLst>
      <p:ext uri="{BB962C8B-B14F-4D97-AF65-F5344CB8AC3E}">
        <p14:creationId xmlns:p14="http://schemas.microsoft.com/office/powerpoint/2010/main" val="428850845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9440C42-AD41-7341-AD79-F5004CDAD2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381" y="402272"/>
            <a:ext cx="5486400" cy="605345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7AEF62B-0B9A-7C42-BA50-96E371D27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3246"/>
            <a:ext cx="4396740" cy="5775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Ask users when they visit site about intervention difficulty preference for this visit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81330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A6EDC9-83C9-384A-880A-00629FCE1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403245"/>
            <a:ext cx="12179300" cy="60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8395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A6EDC9-83C9-384A-880A-00629FCE1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403245"/>
            <a:ext cx="12179300" cy="6051510"/>
          </a:xfrm>
          <a:prstGeom prst="rect">
            <a:avLst/>
          </a:prstGeom>
        </p:spPr>
      </p:pic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EDDA6A11-6522-A642-89D4-DAAA374EAB8C}"/>
              </a:ext>
            </a:extLst>
          </p:cNvPr>
          <p:cNvSpPr/>
          <p:nvPr/>
        </p:nvSpPr>
        <p:spPr>
          <a:xfrm>
            <a:off x="176471" y="701749"/>
            <a:ext cx="2105247" cy="359600"/>
          </a:xfrm>
          <a:prstGeom prst="wedgeRoundRectCallout">
            <a:avLst>
              <a:gd name="adj1" fmla="val -23132"/>
              <a:gd name="adj2" fmla="val 900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223 users</a:t>
            </a:r>
          </a:p>
        </p:txBody>
      </p:sp>
    </p:spTree>
    <p:extLst>
      <p:ext uri="{BB962C8B-B14F-4D97-AF65-F5344CB8AC3E}">
        <p14:creationId xmlns:p14="http://schemas.microsoft.com/office/powerpoint/2010/main" val="18979683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A6EDC9-83C9-384A-880A-00629FCE1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403245"/>
            <a:ext cx="12179300" cy="6051510"/>
          </a:xfrm>
          <a:prstGeom prst="rect">
            <a:avLst/>
          </a:prstGeom>
        </p:spPr>
      </p:pic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EDDA6A11-6522-A642-89D4-DAAA374EAB8C}"/>
              </a:ext>
            </a:extLst>
          </p:cNvPr>
          <p:cNvSpPr/>
          <p:nvPr/>
        </p:nvSpPr>
        <p:spPr>
          <a:xfrm>
            <a:off x="176471" y="701749"/>
            <a:ext cx="2105247" cy="359600"/>
          </a:xfrm>
          <a:prstGeom prst="wedgeRoundRectCallout">
            <a:avLst>
              <a:gd name="adj1" fmla="val -23132"/>
              <a:gd name="adj2" fmla="val 900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223 users</a:t>
            </a:r>
          </a:p>
        </p:txBody>
      </p:sp>
      <p:sp>
        <p:nvSpPr>
          <p:cNvPr id="7" name="圆角矩形标注 6">
            <a:extLst>
              <a:ext uri="{FF2B5EF4-FFF2-40B4-BE49-F238E27FC236}">
                <a16:creationId xmlns:a16="http://schemas.microsoft.com/office/drawing/2014/main" id="{788386FC-391B-F84F-8E64-9DC2690FD5A2}"/>
              </a:ext>
            </a:extLst>
          </p:cNvPr>
          <p:cNvSpPr/>
          <p:nvPr/>
        </p:nvSpPr>
        <p:spPr>
          <a:xfrm>
            <a:off x="8420987" y="5758624"/>
            <a:ext cx="3771014" cy="597725"/>
          </a:xfrm>
          <a:prstGeom prst="wedgeRoundRectCallout">
            <a:avLst>
              <a:gd name="adj1" fmla="val 9129"/>
              <a:gd name="adj2" fmla="val -612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Answered at least 200 times</a:t>
            </a:r>
          </a:p>
        </p:txBody>
      </p:sp>
    </p:spTree>
    <p:extLst>
      <p:ext uri="{BB962C8B-B14F-4D97-AF65-F5344CB8AC3E}">
        <p14:creationId xmlns:p14="http://schemas.microsoft.com/office/powerpoint/2010/main" val="932827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(10) Facebook - Google Chrome">
            <a:extLst>
              <a:ext uri="{FF2B5EF4-FFF2-40B4-BE49-F238E27FC236}">
                <a16:creationId xmlns:a16="http://schemas.microsoft.com/office/drawing/2014/main" id="{B9F7AAC9-B0AB-49FA-AED8-7ED675587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8" t="11842" r="6875" b="10000"/>
          <a:stretch/>
        </p:blipFill>
        <p:spPr>
          <a:xfrm>
            <a:off x="0" y="-26464"/>
            <a:ext cx="12504821" cy="6910927"/>
          </a:xfrm>
          <a:prstGeom prst="rect">
            <a:avLst/>
          </a:prstGeom>
        </p:spPr>
      </p:pic>
      <p:pic>
        <p:nvPicPr>
          <p:cNvPr id="5" name="图片 4" descr="(10) Facebook - Google Chrome">
            <a:extLst>
              <a:ext uri="{FF2B5EF4-FFF2-40B4-BE49-F238E27FC236}">
                <a16:creationId xmlns:a16="http://schemas.microsoft.com/office/drawing/2014/main" id="{4F1A103E-5D18-764A-8643-3C1D1CFE95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7" t="58924" r="47455" b="18917"/>
          <a:stretch/>
        </p:blipFill>
        <p:spPr>
          <a:xfrm>
            <a:off x="4296230" y="4107543"/>
            <a:ext cx="2452914" cy="19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9912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3FC8EDD-2575-3F47-B97A-437A0231A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55"/>
          <a:stretch/>
        </p:blipFill>
        <p:spPr>
          <a:xfrm>
            <a:off x="6350" y="403245"/>
            <a:ext cx="10796329" cy="6051510"/>
          </a:xfrm>
          <a:prstGeom prst="rect">
            <a:avLst/>
          </a:prstGeom>
        </p:spPr>
      </p:pic>
      <p:sp>
        <p:nvSpPr>
          <p:cNvPr id="10" name="圆角矩形标注 9">
            <a:extLst>
              <a:ext uri="{FF2B5EF4-FFF2-40B4-BE49-F238E27FC236}">
                <a16:creationId xmlns:a16="http://schemas.microsoft.com/office/drawing/2014/main" id="{709B9D95-F247-C148-B6D4-7FAE419BE552}"/>
              </a:ext>
            </a:extLst>
          </p:cNvPr>
          <p:cNvSpPr/>
          <p:nvPr/>
        </p:nvSpPr>
        <p:spPr>
          <a:xfrm>
            <a:off x="10250411" y="4230321"/>
            <a:ext cx="1850841" cy="789636"/>
          </a:xfrm>
          <a:prstGeom prst="wedgeRoundRectCallout">
            <a:avLst>
              <a:gd name="adj1" fmla="val -68586"/>
              <a:gd name="adj2" fmla="val 175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intervention</a:t>
            </a:r>
          </a:p>
        </p:txBody>
      </p:sp>
    </p:spTree>
    <p:extLst>
      <p:ext uri="{BB962C8B-B14F-4D97-AF65-F5344CB8AC3E}">
        <p14:creationId xmlns:p14="http://schemas.microsoft.com/office/powerpoint/2010/main" val="23437474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3FC8EDD-2575-3F47-B97A-437A0231A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55"/>
          <a:stretch/>
        </p:blipFill>
        <p:spPr>
          <a:xfrm>
            <a:off x="6350" y="403245"/>
            <a:ext cx="10796329" cy="6051510"/>
          </a:xfrm>
          <a:prstGeom prst="rect">
            <a:avLst/>
          </a:prstGeom>
        </p:spPr>
      </p:pic>
      <p:sp>
        <p:nvSpPr>
          <p:cNvPr id="9" name="圆角矩形标注 8">
            <a:extLst>
              <a:ext uri="{FF2B5EF4-FFF2-40B4-BE49-F238E27FC236}">
                <a16:creationId xmlns:a16="http://schemas.microsoft.com/office/drawing/2014/main" id="{9D5BFF09-7572-DB44-9897-93AAB36164E5}"/>
              </a:ext>
            </a:extLst>
          </p:cNvPr>
          <p:cNvSpPr/>
          <p:nvPr/>
        </p:nvSpPr>
        <p:spPr>
          <a:xfrm>
            <a:off x="10250412" y="2534328"/>
            <a:ext cx="1893374" cy="359600"/>
          </a:xfrm>
          <a:prstGeom prst="wedgeRoundRectCallout">
            <a:avLst>
              <a:gd name="adj1" fmla="val -57475"/>
              <a:gd name="adj2" fmla="val 250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Easy</a:t>
            </a:r>
          </a:p>
        </p:txBody>
      </p:sp>
      <p:sp>
        <p:nvSpPr>
          <p:cNvPr id="10" name="圆角矩形标注 9">
            <a:extLst>
              <a:ext uri="{FF2B5EF4-FFF2-40B4-BE49-F238E27FC236}">
                <a16:creationId xmlns:a16="http://schemas.microsoft.com/office/drawing/2014/main" id="{709B9D95-F247-C148-B6D4-7FAE419BE552}"/>
              </a:ext>
            </a:extLst>
          </p:cNvPr>
          <p:cNvSpPr/>
          <p:nvPr/>
        </p:nvSpPr>
        <p:spPr>
          <a:xfrm>
            <a:off x="10250411" y="4230321"/>
            <a:ext cx="1850841" cy="789636"/>
          </a:xfrm>
          <a:prstGeom prst="wedgeRoundRectCallout">
            <a:avLst>
              <a:gd name="adj1" fmla="val -68586"/>
              <a:gd name="adj2" fmla="val 175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intervention</a:t>
            </a:r>
          </a:p>
        </p:txBody>
      </p:sp>
    </p:spTree>
    <p:extLst>
      <p:ext uri="{BB962C8B-B14F-4D97-AF65-F5344CB8AC3E}">
        <p14:creationId xmlns:p14="http://schemas.microsoft.com/office/powerpoint/2010/main" val="429117372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3FC8EDD-2575-3F47-B97A-437A0231A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55"/>
          <a:stretch/>
        </p:blipFill>
        <p:spPr>
          <a:xfrm>
            <a:off x="6350" y="403245"/>
            <a:ext cx="10796329" cy="6051510"/>
          </a:xfrm>
          <a:prstGeom prst="rect">
            <a:avLst/>
          </a:prstGeom>
        </p:spPr>
      </p:pic>
      <p:sp>
        <p:nvSpPr>
          <p:cNvPr id="8" name="圆角矩形标注 7">
            <a:extLst>
              <a:ext uri="{FF2B5EF4-FFF2-40B4-BE49-F238E27FC236}">
                <a16:creationId xmlns:a16="http://schemas.microsoft.com/office/drawing/2014/main" id="{C2B29B38-8110-8341-92F9-C335EF5E42F4}"/>
              </a:ext>
            </a:extLst>
          </p:cNvPr>
          <p:cNvSpPr/>
          <p:nvPr/>
        </p:nvSpPr>
        <p:spPr>
          <a:xfrm>
            <a:off x="10250411" y="1523241"/>
            <a:ext cx="1837036" cy="359600"/>
          </a:xfrm>
          <a:prstGeom prst="wedgeRoundRectCallout">
            <a:avLst>
              <a:gd name="adj1" fmla="val -55455"/>
              <a:gd name="adj2" fmla="val 36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Medium</a:t>
            </a:r>
          </a:p>
        </p:txBody>
      </p:sp>
      <p:sp>
        <p:nvSpPr>
          <p:cNvPr id="9" name="圆角矩形标注 8">
            <a:extLst>
              <a:ext uri="{FF2B5EF4-FFF2-40B4-BE49-F238E27FC236}">
                <a16:creationId xmlns:a16="http://schemas.microsoft.com/office/drawing/2014/main" id="{9D5BFF09-7572-DB44-9897-93AAB36164E5}"/>
              </a:ext>
            </a:extLst>
          </p:cNvPr>
          <p:cNvSpPr/>
          <p:nvPr/>
        </p:nvSpPr>
        <p:spPr>
          <a:xfrm>
            <a:off x="10250412" y="2534328"/>
            <a:ext cx="1893374" cy="359600"/>
          </a:xfrm>
          <a:prstGeom prst="wedgeRoundRectCallout">
            <a:avLst>
              <a:gd name="adj1" fmla="val -57475"/>
              <a:gd name="adj2" fmla="val 250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Easy</a:t>
            </a:r>
          </a:p>
        </p:txBody>
      </p:sp>
      <p:sp>
        <p:nvSpPr>
          <p:cNvPr id="10" name="圆角矩形标注 9">
            <a:extLst>
              <a:ext uri="{FF2B5EF4-FFF2-40B4-BE49-F238E27FC236}">
                <a16:creationId xmlns:a16="http://schemas.microsoft.com/office/drawing/2014/main" id="{709B9D95-F247-C148-B6D4-7FAE419BE552}"/>
              </a:ext>
            </a:extLst>
          </p:cNvPr>
          <p:cNvSpPr/>
          <p:nvPr/>
        </p:nvSpPr>
        <p:spPr>
          <a:xfrm>
            <a:off x="10250411" y="4230321"/>
            <a:ext cx="1850841" cy="789636"/>
          </a:xfrm>
          <a:prstGeom prst="wedgeRoundRectCallout">
            <a:avLst>
              <a:gd name="adj1" fmla="val -68586"/>
              <a:gd name="adj2" fmla="val 175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intervention</a:t>
            </a:r>
          </a:p>
        </p:txBody>
      </p:sp>
    </p:spTree>
    <p:extLst>
      <p:ext uri="{BB962C8B-B14F-4D97-AF65-F5344CB8AC3E}">
        <p14:creationId xmlns:p14="http://schemas.microsoft.com/office/powerpoint/2010/main" val="35970947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3FC8EDD-2575-3F47-B97A-437A0231A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55"/>
          <a:stretch/>
        </p:blipFill>
        <p:spPr>
          <a:xfrm>
            <a:off x="6350" y="403245"/>
            <a:ext cx="10796329" cy="6051510"/>
          </a:xfrm>
          <a:prstGeom prst="rect">
            <a:avLst/>
          </a:prstGeom>
        </p:spPr>
      </p:pic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EDDA6A11-6522-A642-89D4-DAAA374EAB8C}"/>
              </a:ext>
            </a:extLst>
          </p:cNvPr>
          <p:cNvSpPr/>
          <p:nvPr/>
        </p:nvSpPr>
        <p:spPr>
          <a:xfrm>
            <a:off x="10250410" y="811257"/>
            <a:ext cx="1837036" cy="386678"/>
          </a:xfrm>
          <a:prstGeom prst="wedgeRoundRectCallout">
            <a:avLst>
              <a:gd name="adj1" fmla="val -48385"/>
              <a:gd name="adj2" fmla="val 841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Hard</a:t>
            </a:r>
          </a:p>
        </p:txBody>
      </p:sp>
      <p:sp>
        <p:nvSpPr>
          <p:cNvPr id="8" name="圆角矩形标注 7">
            <a:extLst>
              <a:ext uri="{FF2B5EF4-FFF2-40B4-BE49-F238E27FC236}">
                <a16:creationId xmlns:a16="http://schemas.microsoft.com/office/drawing/2014/main" id="{C2B29B38-8110-8341-92F9-C335EF5E42F4}"/>
              </a:ext>
            </a:extLst>
          </p:cNvPr>
          <p:cNvSpPr/>
          <p:nvPr/>
        </p:nvSpPr>
        <p:spPr>
          <a:xfrm>
            <a:off x="10250411" y="1523241"/>
            <a:ext cx="1837036" cy="359600"/>
          </a:xfrm>
          <a:prstGeom prst="wedgeRoundRectCallout">
            <a:avLst>
              <a:gd name="adj1" fmla="val -55455"/>
              <a:gd name="adj2" fmla="val 36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Medium</a:t>
            </a:r>
          </a:p>
        </p:txBody>
      </p:sp>
      <p:sp>
        <p:nvSpPr>
          <p:cNvPr id="9" name="圆角矩形标注 8">
            <a:extLst>
              <a:ext uri="{FF2B5EF4-FFF2-40B4-BE49-F238E27FC236}">
                <a16:creationId xmlns:a16="http://schemas.microsoft.com/office/drawing/2014/main" id="{9D5BFF09-7572-DB44-9897-93AAB36164E5}"/>
              </a:ext>
            </a:extLst>
          </p:cNvPr>
          <p:cNvSpPr/>
          <p:nvPr/>
        </p:nvSpPr>
        <p:spPr>
          <a:xfrm>
            <a:off x="10250412" y="2534328"/>
            <a:ext cx="1893374" cy="359600"/>
          </a:xfrm>
          <a:prstGeom prst="wedgeRoundRectCallout">
            <a:avLst>
              <a:gd name="adj1" fmla="val -57475"/>
              <a:gd name="adj2" fmla="val 250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Easy</a:t>
            </a:r>
          </a:p>
        </p:txBody>
      </p:sp>
      <p:sp>
        <p:nvSpPr>
          <p:cNvPr id="10" name="圆角矩形标注 9">
            <a:extLst>
              <a:ext uri="{FF2B5EF4-FFF2-40B4-BE49-F238E27FC236}">
                <a16:creationId xmlns:a16="http://schemas.microsoft.com/office/drawing/2014/main" id="{709B9D95-F247-C148-B6D4-7FAE419BE552}"/>
              </a:ext>
            </a:extLst>
          </p:cNvPr>
          <p:cNvSpPr/>
          <p:nvPr/>
        </p:nvSpPr>
        <p:spPr>
          <a:xfrm>
            <a:off x="10250411" y="4230321"/>
            <a:ext cx="1850841" cy="789636"/>
          </a:xfrm>
          <a:prstGeom prst="wedgeRoundRectCallout">
            <a:avLst>
              <a:gd name="adj1" fmla="val -68586"/>
              <a:gd name="adj2" fmla="val 175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intervention</a:t>
            </a:r>
          </a:p>
        </p:txBody>
      </p:sp>
    </p:spTree>
    <p:extLst>
      <p:ext uri="{BB962C8B-B14F-4D97-AF65-F5344CB8AC3E}">
        <p14:creationId xmlns:p14="http://schemas.microsoft.com/office/powerpoint/2010/main" val="346311278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FF6612A-C99E-0846-AC8C-DE0F0C17A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403245"/>
            <a:ext cx="12179300" cy="6051510"/>
          </a:xfrm>
          <a:prstGeom prst="rect">
            <a:avLst/>
          </a:prstGeo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BB5189D2-FE12-444E-B307-8F697587DD4A}"/>
              </a:ext>
            </a:extLst>
          </p:cNvPr>
          <p:cNvSpPr/>
          <p:nvPr/>
        </p:nvSpPr>
        <p:spPr>
          <a:xfrm>
            <a:off x="6350" y="6188998"/>
            <a:ext cx="7772400" cy="529708"/>
          </a:xfrm>
          <a:prstGeom prst="wedgeRoundRectCallout">
            <a:avLst>
              <a:gd name="adj1" fmla="val -30204"/>
              <a:gd name="adj2" fmla="val -1702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Lots of initial exploration between intervention difficulties</a:t>
            </a:r>
          </a:p>
        </p:txBody>
      </p:sp>
    </p:spTree>
    <p:extLst>
      <p:ext uri="{BB962C8B-B14F-4D97-AF65-F5344CB8AC3E}">
        <p14:creationId xmlns:p14="http://schemas.microsoft.com/office/powerpoint/2010/main" val="79468427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12CB38D-DEFB-7E45-9C94-80674435C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403245"/>
            <a:ext cx="12179300" cy="6051510"/>
          </a:xfrm>
          <a:prstGeom prst="rect">
            <a:avLst/>
          </a:prstGeo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BB5189D2-FE12-444E-B307-8F697587DD4A}"/>
              </a:ext>
            </a:extLst>
          </p:cNvPr>
          <p:cNvSpPr/>
          <p:nvPr/>
        </p:nvSpPr>
        <p:spPr>
          <a:xfrm>
            <a:off x="422275" y="6197231"/>
            <a:ext cx="8849316" cy="529708"/>
          </a:xfrm>
          <a:prstGeom prst="wedgeRoundRectCallout">
            <a:avLst>
              <a:gd name="adj1" fmla="val 10598"/>
              <a:gd name="adj2" fmla="val -779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After answering 100 times, preferences become mostly stable </a:t>
            </a:r>
          </a:p>
        </p:txBody>
      </p:sp>
    </p:spTree>
    <p:extLst>
      <p:ext uri="{BB962C8B-B14F-4D97-AF65-F5344CB8AC3E}">
        <p14:creationId xmlns:p14="http://schemas.microsoft.com/office/powerpoint/2010/main" val="72995894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647ACF7-EFAE-B64C-BAF6-7E37E75AE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403245"/>
            <a:ext cx="12179300" cy="6051510"/>
          </a:xfrm>
          <a:prstGeom prst="rect">
            <a:avLst/>
          </a:prstGeo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BB5189D2-FE12-444E-B307-8F697587DD4A}"/>
              </a:ext>
            </a:extLst>
          </p:cNvPr>
          <p:cNvSpPr/>
          <p:nvPr/>
        </p:nvSpPr>
        <p:spPr>
          <a:xfrm>
            <a:off x="6350" y="6179437"/>
            <a:ext cx="7772400" cy="529708"/>
          </a:xfrm>
          <a:prstGeom prst="wedgeRoundRectCallout">
            <a:avLst>
              <a:gd name="adj1" fmla="val -38959"/>
              <a:gd name="adj2" fmla="val -2626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Initially, only  29 are consistently choosing “no intervention”</a:t>
            </a:r>
          </a:p>
        </p:txBody>
      </p:sp>
    </p:spTree>
    <p:extLst>
      <p:ext uri="{BB962C8B-B14F-4D97-AF65-F5344CB8AC3E}">
        <p14:creationId xmlns:p14="http://schemas.microsoft.com/office/powerpoint/2010/main" val="389681264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D33B9F9-8A13-7B44-BD24-AC0AFAA50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403245"/>
            <a:ext cx="12179300" cy="6051510"/>
          </a:xfrm>
          <a:prstGeom prst="rect">
            <a:avLst/>
          </a:prstGeo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BB5189D2-FE12-444E-B307-8F697587DD4A}"/>
              </a:ext>
            </a:extLst>
          </p:cNvPr>
          <p:cNvSpPr/>
          <p:nvPr/>
        </p:nvSpPr>
        <p:spPr>
          <a:xfrm>
            <a:off x="935665" y="6091496"/>
            <a:ext cx="11256335" cy="529708"/>
          </a:xfrm>
          <a:prstGeom prst="wedgeRoundRectCallout">
            <a:avLst>
              <a:gd name="adj1" fmla="val 35232"/>
              <a:gd name="adj2" fmla="val -1221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But by the end, 119/223 users (53%) are consistently choosing to have no intervention</a:t>
            </a:r>
          </a:p>
        </p:txBody>
      </p:sp>
    </p:spTree>
    <p:extLst>
      <p:ext uri="{BB962C8B-B14F-4D97-AF65-F5344CB8AC3E}">
        <p14:creationId xmlns:p14="http://schemas.microsoft.com/office/powerpoint/2010/main" val="354890225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CE31BEEF-CB11-BD48-A65B-D34F80DCF94A}"/>
              </a:ext>
            </a:extLst>
          </p:cNvPr>
          <p:cNvSpPr/>
          <p:nvPr/>
        </p:nvSpPr>
        <p:spPr>
          <a:xfrm>
            <a:off x="-967740" y="-6858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EDD36E-EC81-C24B-BB4F-75EE4C239E60}"/>
              </a:ext>
            </a:extLst>
          </p:cNvPr>
          <p:cNvSpPr/>
          <p:nvPr/>
        </p:nvSpPr>
        <p:spPr>
          <a:xfrm>
            <a:off x="838200" y="4937824"/>
            <a:ext cx="4213860" cy="891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33A9D-6341-2447-82CD-FA232E2D4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3246"/>
            <a:ext cx="4396740" cy="5775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Do interventions remain effective as time passes?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What are the side effects of interventions?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  <p:sp>
        <p:nvSpPr>
          <p:cNvPr id="21" name="灯片编号占位符 1">
            <a:extLst>
              <a:ext uri="{FF2B5EF4-FFF2-40B4-BE49-F238E27FC236}">
                <a16:creationId xmlns:a16="http://schemas.microsoft.com/office/drawing/2014/main" id="{AC28B491-A7D0-D24C-A077-7273649B246D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948775-1956-4540-A3F2-04AC6B72B2BC}" type="slidenum">
              <a:rPr lang="zh-CN" altLang="en-US" smtClean="0"/>
              <a:pPr/>
              <a:t>178</a:t>
            </a:fld>
            <a:endParaRPr lang="zh-CN" altLang="en-US" dirty="0"/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4E9E282C-DB97-9245-B04F-B8442AAB61B5}"/>
              </a:ext>
            </a:extLst>
          </p:cNvPr>
          <p:cNvSpPr txBox="1">
            <a:spLocks/>
          </p:cNvSpPr>
          <p:nvPr/>
        </p:nvSpPr>
        <p:spPr>
          <a:xfrm>
            <a:off x="5783580" y="404037"/>
            <a:ext cx="6231211" cy="6317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Users initially are optimistic about how difficult they want their interventions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”No intervention” is least frequently chosen during onboarding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Intervention difficulty choices decline over time</a:t>
            </a:r>
          </a:p>
          <a:p>
            <a:pPr lvl="1"/>
            <a:r>
              <a:rPr lang="en-US" altLang="zh-CN" b="1" dirty="0">
                <a:solidFill>
                  <a:schemeClr val="bg1"/>
                </a:solidFill>
              </a:rPr>
              <a:t>Half of users eventually choose “no intervention” nearly always</a:t>
            </a:r>
          </a:p>
        </p:txBody>
      </p:sp>
    </p:spTree>
    <p:extLst>
      <p:ext uri="{BB962C8B-B14F-4D97-AF65-F5344CB8AC3E}">
        <p14:creationId xmlns:p14="http://schemas.microsoft.com/office/powerpoint/2010/main" val="36304928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07825E-7ECB-FB43-8012-2A68ABF7B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can we determine when preferred intervention difficulty changes?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we periodically ask users their preferred intervention difficulty:</a:t>
            </a:r>
          </a:p>
          <a:p>
            <a:r>
              <a:rPr lang="en-US" altLang="zh-CN" dirty="0"/>
              <a:t>How frequently do we need to ask to get accurate results?</a:t>
            </a:r>
          </a:p>
          <a:p>
            <a:r>
              <a:rPr lang="en-US" altLang="zh-CN" dirty="0"/>
              <a:t>What are the costs of asking? (Time? Attrition? Response rate?)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52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(9) Facebook - Google Chrome">
            <a:extLst>
              <a:ext uri="{FF2B5EF4-FFF2-40B4-BE49-F238E27FC236}">
                <a16:creationId xmlns:a16="http://schemas.microsoft.com/office/drawing/2014/main" id="{0F37D1A7-F2B3-4A08-9C63-093FC8F69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1547" r="4594" b="1991"/>
          <a:stretch/>
        </p:blipFill>
        <p:spPr>
          <a:xfrm>
            <a:off x="58057" y="-322692"/>
            <a:ext cx="12192000" cy="7180692"/>
          </a:xfrm>
          <a:prstGeom prst="rect">
            <a:avLst/>
          </a:prstGeom>
        </p:spPr>
      </p:pic>
      <p:pic>
        <p:nvPicPr>
          <p:cNvPr id="5" name="图片 4" descr="(9) Facebook - Google Chrome">
            <a:extLst>
              <a:ext uri="{FF2B5EF4-FFF2-40B4-BE49-F238E27FC236}">
                <a16:creationId xmlns:a16="http://schemas.microsoft.com/office/drawing/2014/main" id="{0A98AB4B-63FD-2543-9C41-B5C8E06445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0" t="39899" r="34040" b="17108"/>
          <a:stretch/>
        </p:blipFill>
        <p:spPr>
          <a:xfrm>
            <a:off x="2467429" y="2032000"/>
            <a:ext cx="5878283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605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屏幕截图, 地图&#10;&#10;描述已自动生成">
            <a:extLst>
              <a:ext uri="{FF2B5EF4-FFF2-40B4-BE49-F238E27FC236}">
                <a16:creationId xmlns:a16="http://schemas.microsoft.com/office/drawing/2014/main" id="{8DA49DF2-4422-3642-A76C-C6D1D504B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3"/>
          <a:stretch/>
        </p:blipFill>
        <p:spPr>
          <a:xfrm>
            <a:off x="-26260" y="1127051"/>
            <a:ext cx="12244520" cy="559442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36412EE8-453E-B844-98D4-EC885F760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4"/>
            <a:ext cx="1094267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Time it requires users to choose difficulty</a:t>
            </a:r>
          </a:p>
        </p:txBody>
      </p:sp>
    </p:spTree>
    <p:extLst>
      <p:ext uri="{BB962C8B-B14F-4D97-AF65-F5344CB8AC3E}">
        <p14:creationId xmlns:p14="http://schemas.microsoft.com/office/powerpoint/2010/main" val="414713753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屏幕截图, 地图&#10;&#10;描述已自动生成">
            <a:extLst>
              <a:ext uri="{FF2B5EF4-FFF2-40B4-BE49-F238E27FC236}">
                <a16:creationId xmlns:a16="http://schemas.microsoft.com/office/drawing/2014/main" id="{8DA49DF2-4422-3642-A76C-C6D1D504B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3"/>
          <a:stretch/>
        </p:blipFill>
        <p:spPr>
          <a:xfrm>
            <a:off x="-26260" y="1127051"/>
            <a:ext cx="12244520" cy="559442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36412EE8-453E-B844-98D4-EC885F760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4"/>
            <a:ext cx="1094267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Time costs are low: 1.2 seconds to choose difficulty</a:t>
            </a:r>
          </a:p>
        </p:txBody>
      </p:sp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A26853DC-1C3F-F74A-B535-2F619A6DCE22}"/>
              </a:ext>
            </a:extLst>
          </p:cNvPr>
          <p:cNvSpPr/>
          <p:nvPr/>
        </p:nvSpPr>
        <p:spPr>
          <a:xfrm>
            <a:off x="2254102" y="1334077"/>
            <a:ext cx="2537637" cy="529708"/>
          </a:xfrm>
          <a:prstGeom prst="wedgeRoundRectCallout">
            <a:avLst>
              <a:gd name="adj1" fmla="val -74816"/>
              <a:gd name="adj2" fmla="val -257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1.2 seconds</a:t>
            </a:r>
          </a:p>
        </p:txBody>
      </p:sp>
    </p:spTree>
    <p:extLst>
      <p:ext uri="{BB962C8B-B14F-4D97-AF65-F5344CB8AC3E}">
        <p14:creationId xmlns:p14="http://schemas.microsoft.com/office/powerpoint/2010/main" val="43802633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BBFCE-9081-7C44-803B-4677FA13C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If less than a day has passed since they were last asked, users are less likely to answer</a:t>
            </a:r>
          </a:p>
        </p:txBody>
      </p:sp>
      <p:pic>
        <p:nvPicPr>
          <p:cNvPr id="6" name="图片 5" descr="图片包含 文字, 地图&#10;&#10;描述已自动生成">
            <a:extLst>
              <a:ext uri="{FF2B5EF4-FFF2-40B4-BE49-F238E27FC236}">
                <a16:creationId xmlns:a16="http://schemas.microsoft.com/office/drawing/2014/main" id="{FDA12E02-8C61-B944-A498-BBD056FDD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61" y="1325563"/>
            <a:ext cx="9669278" cy="556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7142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BBFCE-9081-7C44-803B-4677FA13C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If less than a day has passed since they were last asked, users are less likely to answer</a:t>
            </a:r>
          </a:p>
        </p:txBody>
      </p:sp>
      <p:pic>
        <p:nvPicPr>
          <p:cNvPr id="6" name="图片 5" descr="图片包含 文字, 地图&#10;&#10;描述已自动生成">
            <a:extLst>
              <a:ext uri="{FF2B5EF4-FFF2-40B4-BE49-F238E27FC236}">
                <a16:creationId xmlns:a16="http://schemas.microsoft.com/office/drawing/2014/main" id="{FDA12E02-8C61-B944-A498-BBD056FDD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61" y="1325563"/>
            <a:ext cx="9669278" cy="5561692"/>
          </a:xfrm>
          <a:prstGeom prst="rect">
            <a:avLst/>
          </a:prstGeo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59260F03-36CC-6A46-AA14-983DC802ACBB}"/>
              </a:ext>
            </a:extLst>
          </p:cNvPr>
          <p:cNvSpPr/>
          <p:nvPr/>
        </p:nvSpPr>
        <p:spPr>
          <a:xfrm>
            <a:off x="2466754" y="2452613"/>
            <a:ext cx="2537637" cy="397025"/>
          </a:xfrm>
          <a:prstGeom prst="wedgeRoundRectCallout">
            <a:avLst>
              <a:gd name="adj1" fmla="val -17833"/>
              <a:gd name="adj2" fmla="val 162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 day</a:t>
            </a:r>
          </a:p>
        </p:txBody>
      </p:sp>
    </p:spTree>
    <p:extLst>
      <p:ext uri="{BB962C8B-B14F-4D97-AF65-F5344CB8AC3E}">
        <p14:creationId xmlns:p14="http://schemas.microsoft.com/office/powerpoint/2010/main" val="98787457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BBFCE-9081-7C44-803B-4677FA13C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If less than a day has passed since they were last asked, users are less likely to answer</a:t>
            </a:r>
          </a:p>
        </p:txBody>
      </p:sp>
      <p:pic>
        <p:nvPicPr>
          <p:cNvPr id="6" name="图片 5" descr="图片包含 文字, 地图&#10;&#10;描述已自动生成">
            <a:extLst>
              <a:ext uri="{FF2B5EF4-FFF2-40B4-BE49-F238E27FC236}">
                <a16:creationId xmlns:a16="http://schemas.microsoft.com/office/drawing/2014/main" id="{FDA12E02-8C61-B944-A498-BBD056FDD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61" y="1325563"/>
            <a:ext cx="9669278" cy="5561692"/>
          </a:xfrm>
          <a:prstGeom prst="rect">
            <a:avLst/>
          </a:prstGeo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59260F03-36CC-6A46-AA14-983DC802ACBB}"/>
              </a:ext>
            </a:extLst>
          </p:cNvPr>
          <p:cNvSpPr/>
          <p:nvPr/>
        </p:nvSpPr>
        <p:spPr>
          <a:xfrm>
            <a:off x="2466754" y="2452613"/>
            <a:ext cx="2537637" cy="397025"/>
          </a:xfrm>
          <a:prstGeom prst="wedgeRoundRectCallout">
            <a:avLst>
              <a:gd name="adj1" fmla="val -17833"/>
              <a:gd name="adj2" fmla="val 162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 day</a:t>
            </a:r>
          </a:p>
        </p:txBody>
      </p:sp>
      <p:sp>
        <p:nvSpPr>
          <p:cNvPr id="7" name="圆角矩形标注 6">
            <a:extLst>
              <a:ext uri="{FF2B5EF4-FFF2-40B4-BE49-F238E27FC236}">
                <a16:creationId xmlns:a16="http://schemas.microsoft.com/office/drawing/2014/main" id="{3472C068-1123-B046-9820-8369781346D6}"/>
              </a:ext>
            </a:extLst>
          </p:cNvPr>
          <p:cNvSpPr/>
          <p:nvPr/>
        </p:nvSpPr>
        <p:spPr>
          <a:xfrm>
            <a:off x="2466753" y="4669934"/>
            <a:ext cx="3976577" cy="1050382"/>
          </a:xfrm>
          <a:prstGeom prst="wedgeRoundRectCallout">
            <a:avLst>
              <a:gd name="adj1" fmla="val -40211"/>
              <a:gd name="adj2" fmla="val -1013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Lower response rate if less than a day has passed</a:t>
            </a:r>
          </a:p>
        </p:txBody>
      </p:sp>
    </p:spTree>
    <p:extLst>
      <p:ext uri="{BB962C8B-B14F-4D97-AF65-F5344CB8AC3E}">
        <p14:creationId xmlns:p14="http://schemas.microsoft.com/office/powerpoint/2010/main" val="240230619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BBFCE-9081-7C44-803B-4677FA13C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If less than a day has passed since they were last asked, users are less likely to answer</a:t>
            </a:r>
          </a:p>
        </p:txBody>
      </p:sp>
      <p:pic>
        <p:nvPicPr>
          <p:cNvPr id="6" name="图片 5" descr="图片包含 文字, 地图&#10;&#10;描述已自动生成">
            <a:extLst>
              <a:ext uri="{FF2B5EF4-FFF2-40B4-BE49-F238E27FC236}">
                <a16:creationId xmlns:a16="http://schemas.microsoft.com/office/drawing/2014/main" id="{FDA12E02-8C61-B944-A498-BBD056FDD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61" y="1325563"/>
            <a:ext cx="9669278" cy="5561692"/>
          </a:xfrm>
          <a:prstGeom prst="rect">
            <a:avLst/>
          </a:prstGeo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59260F03-36CC-6A46-AA14-983DC802ACBB}"/>
              </a:ext>
            </a:extLst>
          </p:cNvPr>
          <p:cNvSpPr/>
          <p:nvPr/>
        </p:nvSpPr>
        <p:spPr>
          <a:xfrm>
            <a:off x="2466754" y="2452613"/>
            <a:ext cx="2537637" cy="397025"/>
          </a:xfrm>
          <a:prstGeom prst="wedgeRoundRectCallout">
            <a:avLst>
              <a:gd name="adj1" fmla="val -17833"/>
              <a:gd name="adj2" fmla="val 162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 day</a:t>
            </a:r>
          </a:p>
        </p:txBody>
      </p:sp>
      <p:sp>
        <p:nvSpPr>
          <p:cNvPr id="8" name="圆角矩形标注 7">
            <a:extLst>
              <a:ext uri="{FF2B5EF4-FFF2-40B4-BE49-F238E27FC236}">
                <a16:creationId xmlns:a16="http://schemas.microsoft.com/office/drawing/2014/main" id="{BA64C7C8-5219-F341-8ACE-F33B1E23887E}"/>
              </a:ext>
            </a:extLst>
          </p:cNvPr>
          <p:cNvSpPr/>
          <p:nvPr/>
        </p:nvSpPr>
        <p:spPr>
          <a:xfrm>
            <a:off x="3735571" y="4343255"/>
            <a:ext cx="6535479" cy="1050382"/>
          </a:xfrm>
          <a:prstGeom prst="wedgeRoundRectCallout">
            <a:avLst>
              <a:gd name="adj1" fmla="val -22564"/>
              <a:gd name="adj2" fmla="val -1013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Response rate is level if a day or more has passed</a:t>
            </a:r>
          </a:p>
        </p:txBody>
      </p:sp>
    </p:spTree>
    <p:extLst>
      <p:ext uri="{BB962C8B-B14F-4D97-AF65-F5344CB8AC3E}">
        <p14:creationId xmlns:p14="http://schemas.microsoft.com/office/powerpoint/2010/main" val="101363520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01525-3DEE-7A4D-952A-D8DD176B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Excessive experience sampling increases attrition</a:t>
            </a:r>
          </a:p>
        </p:txBody>
      </p:sp>
      <p:pic>
        <p:nvPicPr>
          <p:cNvPr id="6" name="图片 5" descr="图片包含 地图, 文字&#10;&#10;描述已自动生成">
            <a:extLst>
              <a:ext uri="{FF2B5EF4-FFF2-40B4-BE49-F238E27FC236}">
                <a16:creationId xmlns:a16="http://schemas.microsoft.com/office/drawing/2014/main" id="{0A797C0A-3CE2-3D44-BA8E-519161C27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077"/>
            <a:ext cx="12192000" cy="552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8421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07825E-7ECB-FB43-8012-2A68ABF7B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can we determine when preferred intervention difficulty changes?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we periodically ask users their preferred intervention difficulty:</a:t>
            </a:r>
          </a:p>
          <a:p>
            <a:r>
              <a:rPr lang="en-US" altLang="zh-CN" dirty="0"/>
              <a:t>What are the costs of asking? (Time? Attrition? Response rate?)</a:t>
            </a:r>
          </a:p>
          <a:p>
            <a:pPr lvl="1"/>
            <a:r>
              <a:rPr lang="en-US" altLang="zh-CN" dirty="0"/>
              <a:t>Low time cost (1.2 seconds)</a:t>
            </a:r>
          </a:p>
          <a:p>
            <a:pPr lvl="1"/>
            <a:r>
              <a:rPr lang="en-US" altLang="zh-CN" dirty="0"/>
              <a:t>Response rate declines if more frequent than daily</a:t>
            </a:r>
          </a:p>
          <a:p>
            <a:r>
              <a:rPr lang="en-US" altLang="zh-CN" dirty="0"/>
              <a:t>How frequently do we need to ask to get accurate results?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39569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6316BA9-73F1-EE4F-A56B-DAE71E2E9FD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1"/>
          <a:stretch/>
        </p:blipFill>
        <p:spPr>
          <a:xfrm>
            <a:off x="1" y="1148316"/>
            <a:ext cx="12192000" cy="520803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83FEFFF-63B7-4A4D-9209-CA30EC141DCA}"/>
              </a:ext>
            </a:extLst>
          </p:cNvPr>
          <p:cNvSpPr/>
          <p:nvPr/>
        </p:nvSpPr>
        <p:spPr>
          <a:xfrm>
            <a:off x="-233916" y="6356350"/>
            <a:ext cx="12674009" cy="78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A87500-23F5-6847-84C7-D4A6579618F9}"/>
              </a:ext>
            </a:extLst>
          </p:cNvPr>
          <p:cNvSpPr txBox="1"/>
          <p:nvPr/>
        </p:nvSpPr>
        <p:spPr>
          <a:xfrm>
            <a:off x="3700130" y="6356350"/>
            <a:ext cx="593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Sampling frequency, in hours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B99525-093D-A743-A60E-8C3238B12620}"/>
              </a:ext>
            </a:extLst>
          </p:cNvPr>
          <p:cNvSpPr txBox="1"/>
          <p:nvPr/>
        </p:nvSpPr>
        <p:spPr>
          <a:xfrm rot="16200000">
            <a:off x="-2815487" y="3205200"/>
            <a:ext cx="593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Fraction of times difficulty choice correctly predicted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BC4C249-24C2-6444-B697-78C426D4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11" y="132318"/>
            <a:ext cx="11330024" cy="742319"/>
          </a:xfrm>
        </p:spPr>
        <p:txBody>
          <a:bodyPr>
            <a:noAutofit/>
          </a:bodyPr>
          <a:lstStyle/>
          <a:p>
            <a:r>
              <a:rPr lang="en-US" sz="3400" dirty="0"/>
              <a:t>Prediction accuracy declines as sampling frequency decreases</a:t>
            </a:r>
          </a:p>
        </p:txBody>
      </p:sp>
    </p:spTree>
    <p:extLst>
      <p:ext uri="{BB962C8B-B14F-4D97-AF65-F5344CB8AC3E}">
        <p14:creationId xmlns:p14="http://schemas.microsoft.com/office/powerpoint/2010/main" val="381896026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6316BA9-73F1-EE4F-A56B-DAE71E2E9FD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1"/>
          <a:stretch/>
        </p:blipFill>
        <p:spPr>
          <a:xfrm>
            <a:off x="1" y="1148316"/>
            <a:ext cx="12192000" cy="520803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83FEFFF-63B7-4A4D-9209-CA30EC141DCA}"/>
              </a:ext>
            </a:extLst>
          </p:cNvPr>
          <p:cNvSpPr/>
          <p:nvPr/>
        </p:nvSpPr>
        <p:spPr>
          <a:xfrm>
            <a:off x="-233916" y="6356350"/>
            <a:ext cx="12674009" cy="78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A87500-23F5-6847-84C7-D4A6579618F9}"/>
              </a:ext>
            </a:extLst>
          </p:cNvPr>
          <p:cNvSpPr txBox="1"/>
          <p:nvPr/>
        </p:nvSpPr>
        <p:spPr>
          <a:xfrm>
            <a:off x="3700130" y="6356350"/>
            <a:ext cx="593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Sampling frequency, in hours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B99525-093D-A743-A60E-8C3238B12620}"/>
              </a:ext>
            </a:extLst>
          </p:cNvPr>
          <p:cNvSpPr txBox="1"/>
          <p:nvPr/>
        </p:nvSpPr>
        <p:spPr>
          <a:xfrm rot="16200000">
            <a:off x="-2815487" y="3205200"/>
            <a:ext cx="593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Fraction of times difficulty choice correctly predicted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BC4C249-24C2-6444-B697-78C426D4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11" y="132318"/>
            <a:ext cx="11330024" cy="742319"/>
          </a:xfrm>
        </p:spPr>
        <p:txBody>
          <a:bodyPr>
            <a:noAutofit/>
          </a:bodyPr>
          <a:lstStyle/>
          <a:p>
            <a:r>
              <a:rPr lang="en-US" sz="3400" dirty="0"/>
              <a:t>Prediction accuracy declines as sampling frequency decreases</a:t>
            </a:r>
          </a:p>
        </p:txBody>
      </p:sp>
      <p:sp>
        <p:nvSpPr>
          <p:cNvPr id="8" name="圆角矩形标注 7">
            <a:extLst>
              <a:ext uri="{FF2B5EF4-FFF2-40B4-BE49-F238E27FC236}">
                <a16:creationId xmlns:a16="http://schemas.microsoft.com/office/drawing/2014/main" id="{8F63C5F5-A42E-9D4A-89BF-74A70B9912DA}"/>
              </a:ext>
            </a:extLst>
          </p:cNvPr>
          <p:cNvSpPr/>
          <p:nvPr/>
        </p:nvSpPr>
        <p:spPr>
          <a:xfrm>
            <a:off x="1935494" y="1148316"/>
            <a:ext cx="2537637" cy="529708"/>
          </a:xfrm>
          <a:prstGeom prst="wedgeRoundRectCallout">
            <a:avLst>
              <a:gd name="adj1" fmla="val -62246"/>
              <a:gd name="adj2" fmla="val 505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Day: 80%</a:t>
            </a:r>
          </a:p>
        </p:txBody>
      </p:sp>
      <p:sp>
        <p:nvSpPr>
          <p:cNvPr id="9" name="圆角矩形标注 8">
            <a:extLst>
              <a:ext uri="{FF2B5EF4-FFF2-40B4-BE49-F238E27FC236}">
                <a16:creationId xmlns:a16="http://schemas.microsoft.com/office/drawing/2014/main" id="{44286B9F-C310-124E-BD73-6303984B52CE}"/>
              </a:ext>
            </a:extLst>
          </p:cNvPr>
          <p:cNvSpPr/>
          <p:nvPr/>
        </p:nvSpPr>
        <p:spPr>
          <a:xfrm>
            <a:off x="2715214" y="1807534"/>
            <a:ext cx="2537637" cy="529708"/>
          </a:xfrm>
          <a:prstGeom prst="wedgeRoundRectCallout">
            <a:avLst>
              <a:gd name="adj1" fmla="val -68950"/>
              <a:gd name="adj2" fmla="val 63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Week: 76%</a:t>
            </a:r>
          </a:p>
        </p:txBody>
      </p:sp>
    </p:spTree>
    <p:extLst>
      <p:ext uri="{BB962C8B-B14F-4D97-AF65-F5344CB8AC3E}">
        <p14:creationId xmlns:p14="http://schemas.microsoft.com/office/powerpoint/2010/main" val="3693401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屏幕截图&#10;&#10;描述已自动生成">
            <a:extLst>
              <a:ext uri="{FF2B5EF4-FFF2-40B4-BE49-F238E27FC236}">
                <a16:creationId xmlns:a16="http://schemas.microsoft.com/office/drawing/2014/main" id="{0D563E69-8834-D04F-AA02-B53F61D65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71"/>
          <a:stretch/>
        </p:blipFill>
        <p:spPr>
          <a:xfrm>
            <a:off x="0" y="-39544"/>
            <a:ext cx="12192000" cy="6897544"/>
          </a:xfrm>
          <a:prstGeom prst="rect">
            <a:avLst/>
          </a:prstGeom>
        </p:spPr>
      </p:pic>
      <p:pic>
        <p:nvPicPr>
          <p:cNvPr id="15" name="图片 14" descr="图片包含 屏幕截图&#10;&#10;描述已自动生成">
            <a:extLst>
              <a:ext uri="{FF2B5EF4-FFF2-40B4-BE49-F238E27FC236}">
                <a16:creationId xmlns:a16="http://schemas.microsoft.com/office/drawing/2014/main" id="{01A75FB1-F06D-1441-9049-D7D8CEC3DD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8441" r="84421"/>
          <a:stretch/>
        </p:blipFill>
        <p:spPr>
          <a:xfrm>
            <a:off x="0" y="3991429"/>
            <a:ext cx="1959429" cy="286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073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07825E-7ECB-FB43-8012-2A68ABF7B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can we determine when preferred intervention difficulty changes?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we periodically ask users their preferred intervention difficulty:</a:t>
            </a:r>
          </a:p>
          <a:p>
            <a:r>
              <a:rPr lang="en-US" altLang="zh-CN" dirty="0"/>
              <a:t>What are the costs of asking? (Time? Attrition? Response rate?)</a:t>
            </a:r>
          </a:p>
          <a:p>
            <a:pPr lvl="1"/>
            <a:r>
              <a:rPr lang="en-US" altLang="zh-CN" dirty="0"/>
              <a:t>Low time cost (1.2 seconds)</a:t>
            </a:r>
          </a:p>
          <a:p>
            <a:pPr lvl="1"/>
            <a:r>
              <a:rPr lang="en-US" altLang="zh-CN" dirty="0"/>
              <a:t>Response rate declines if more frequent than daily</a:t>
            </a:r>
          </a:p>
          <a:p>
            <a:r>
              <a:rPr lang="en-US" altLang="zh-CN" dirty="0"/>
              <a:t>How frequently do we need to ask to get accurate results?</a:t>
            </a:r>
          </a:p>
          <a:p>
            <a:pPr lvl="1"/>
            <a:r>
              <a:rPr lang="en-US" altLang="zh-CN" dirty="0"/>
              <a:t>Daily still gets reasonably high (80%) accuracy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2954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CE31BEEF-CB11-BD48-A65B-D34F80DCF94A}"/>
              </a:ext>
            </a:extLst>
          </p:cNvPr>
          <p:cNvSpPr/>
          <p:nvPr/>
        </p:nvSpPr>
        <p:spPr>
          <a:xfrm>
            <a:off x="-967740" y="-6858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EDD36E-EC81-C24B-BB4F-75EE4C239E60}"/>
              </a:ext>
            </a:extLst>
          </p:cNvPr>
          <p:cNvSpPr/>
          <p:nvPr/>
        </p:nvSpPr>
        <p:spPr>
          <a:xfrm>
            <a:off x="838200" y="4937824"/>
            <a:ext cx="4213860" cy="891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33A9D-6341-2447-82CD-FA232E2D4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3246"/>
            <a:ext cx="4396740" cy="5775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Do interventions remain effective as time passes?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What are the side effects of interventions?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  <p:sp>
        <p:nvSpPr>
          <p:cNvPr id="21" name="灯片编号占位符 1">
            <a:extLst>
              <a:ext uri="{FF2B5EF4-FFF2-40B4-BE49-F238E27FC236}">
                <a16:creationId xmlns:a16="http://schemas.microsoft.com/office/drawing/2014/main" id="{AC28B491-A7D0-D24C-A077-7273649B246D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948775-1956-4540-A3F2-04AC6B72B2BC}" type="slidenum">
              <a:rPr lang="zh-CN" altLang="en-US" smtClean="0"/>
              <a:pPr/>
              <a:t>191</a:t>
            </a:fld>
            <a:endParaRPr lang="zh-CN" altLang="en-US" dirty="0"/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4E9E282C-DB97-9245-B04F-B8442AAB61B5}"/>
              </a:ext>
            </a:extLst>
          </p:cNvPr>
          <p:cNvSpPr txBox="1">
            <a:spLocks/>
          </p:cNvSpPr>
          <p:nvPr/>
        </p:nvSpPr>
        <p:spPr>
          <a:xfrm>
            <a:off x="5783580" y="404037"/>
            <a:ext cx="6231211" cy="6317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Users initially are optimistic about how difficult they want their interventions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”No intervention” is least frequently chosen during onboarding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Intervention difficulty choices decline over time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Half of users eventually choose “no intervention” nearly always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Desired difficulty can be predicted with periodic experience sampling</a:t>
            </a:r>
          </a:p>
        </p:txBody>
      </p:sp>
    </p:spTree>
    <p:extLst>
      <p:ext uri="{BB962C8B-B14F-4D97-AF65-F5344CB8AC3E}">
        <p14:creationId xmlns:p14="http://schemas.microsoft.com/office/powerpoint/2010/main" val="34235720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89A309-0B5D-DF48-BB1D-441C2F30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User preferences change over time, and our results suggest asking once a day should get a good balance between accuracy vs sampling costs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 users actually want?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66167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9440C42-AD41-7341-AD79-F5004CDAD2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2270"/>
            <a:ext cx="5486400" cy="60534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36E06B-F281-E74A-9064-CAEA7B4623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744" y="1334449"/>
            <a:ext cx="5486400" cy="418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447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06B9E60-D340-184E-A290-D624B5AD9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784" y="136525"/>
            <a:ext cx="12254784" cy="655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0103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06B9E60-D340-184E-A290-D624B5AD9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784" y="136525"/>
            <a:ext cx="12254784" cy="6551386"/>
          </a:xfrm>
          <a:prstGeom prst="rect">
            <a:avLst/>
          </a:prstGeo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20E8BD92-EC4E-2748-9DD7-7F8B4C5ACD45}"/>
              </a:ext>
            </a:extLst>
          </p:cNvPr>
          <p:cNvSpPr/>
          <p:nvPr/>
        </p:nvSpPr>
        <p:spPr>
          <a:xfrm>
            <a:off x="3487848" y="595422"/>
            <a:ext cx="5890069" cy="978196"/>
          </a:xfrm>
          <a:prstGeom prst="wedgeRoundRectCallout">
            <a:avLst>
              <a:gd name="adj1" fmla="val -57913"/>
              <a:gd name="adj2" fmla="val 309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Some users want to be asked every time</a:t>
            </a:r>
          </a:p>
        </p:txBody>
      </p:sp>
    </p:spTree>
    <p:extLst>
      <p:ext uri="{BB962C8B-B14F-4D97-AF65-F5344CB8AC3E}">
        <p14:creationId xmlns:p14="http://schemas.microsoft.com/office/powerpoint/2010/main" val="69558500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06B9E60-D340-184E-A290-D624B5AD9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784" y="136525"/>
            <a:ext cx="12254784" cy="6551386"/>
          </a:xfrm>
          <a:prstGeom prst="rect">
            <a:avLst/>
          </a:prstGeo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20E8BD92-EC4E-2748-9DD7-7F8B4C5ACD45}"/>
              </a:ext>
            </a:extLst>
          </p:cNvPr>
          <p:cNvSpPr/>
          <p:nvPr/>
        </p:nvSpPr>
        <p:spPr>
          <a:xfrm>
            <a:off x="3487848" y="595422"/>
            <a:ext cx="5890069" cy="978196"/>
          </a:xfrm>
          <a:prstGeom prst="wedgeRoundRectCallout">
            <a:avLst>
              <a:gd name="adj1" fmla="val -57913"/>
              <a:gd name="adj2" fmla="val 309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Some users want to be asked every time</a:t>
            </a:r>
          </a:p>
        </p:txBody>
      </p:sp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032E1223-1F9F-3F47-BF2D-C4ED07514BD3}"/>
              </a:ext>
            </a:extLst>
          </p:cNvPr>
          <p:cNvSpPr/>
          <p:nvPr/>
        </p:nvSpPr>
        <p:spPr>
          <a:xfrm>
            <a:off x="4146698" y="2391491"/>
            <a:ext cx="6446875" cy="978196"/>
          </a:xfrm>
          <a:prstGeom prst="wedgeRoundRectCallout">
            <a:avLst>
              <a:gd name="adj1" fmla="val -31197"/>
              <a:gd name="adj2" fmla="val 831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Other users want to be asked as little as possible</a:t>
            </a:r>
          </a:p>
        </p:txBody>
      </p:sp>
    </p:spTree>
    <p:extLst>
      <p:ext uri="{BB962C8B-B14F-4D97-AF65-F5344CB8AC3E}">
        <p14:creationId xmlns:p14="http://schemas.microsoft.com/office/powerpoint/2010/main" val="192346231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82F6E716-BD39-6743-9755-815A8AB52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417"/>
            <a:ext cx="12192000" cy="607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335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82F6E716-BD39-6743-9755-815A8AB52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417"/>
            <a:ext cx="12192000" cy="6077166"/>
          </a:xfrm>
          <a:prstGeom prst="rect">
            <a:avLst/>
          </a:prstGeo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BF477288-B68A-484B-A164-135AA978AFB1}"/>
              </a:ext>
            </a:extLst>
          </p:cNvPr>
          <p:cNvSpPr/>
          <p:nvPr/>
        </p:nvSpPr>
        <p:spPr>
          <a:xfrm>
            <a:off x="1935494" y="1148316"/>
            <a:ext cx="5890069" cy="978196"/>
          </a:xfrm>
          <a:prstGeom prst="wedgeRoundRectCallout">
            <a:avLst>
              <a:gd name="adj1" fmla="val -55025"/>
              <a:gd name="adj2" fmla="val 157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 don’t want an intervention this time, but ask me again next visit</a:t>
            </a:r>
          </a:p>
        </p:txBody>
      </p:sp>
    </p:spTree>
    <p:extLst>
      <p:ext uri="{BB962C8B-B14F-4D97-AF65-F5344CB8AC3E}">
        <p14:creationId xmlns:p14="http://schemas.microsoft.com/office/powerpoint/2010/main" val="66654252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CE31BEEF-CB11-BD48-A65B-D34F80DCF94A}"/>
              </a:ext>
            </a:extLst>
          </p:cNvPr>
          <p:cNvSpPr/>
          <p:nvPr/>
        </p:nvSpPr>
        <p:spPr>
          <a:xfrm>
            <a:off x="-967740" y="-6858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EDD36E-EC81-C24B-BB4F-75EE4C239E60}"/>
              </a:ext>
            </a:extLst>
          </p:cNvPr>
          <p:cNvSpPr/>
          <p:nvPr/>
        </p:nvSpPr>
        <p:spPr>
          <a:xfrm>
            <a:off x="838200" y="4937824"/>
            <a:ext cx="4213860" cy="891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33A9D-6341-2447-82CD-FA232E2D4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3246"/>
            <a:ext cx="4396740" cy="5775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Do interventions remain effective as time passes?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What are the side effects of interventions?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  <p:sp>
        <p:nvSpPr>
          <p:cNvPr id="21" name="灯片编号占位符 1">
            <a:extLst>
              <a:ext uri="{FF2B5EF4-FFF2-40B4-BE49-F238E27FC236}">
                <a16:creationId xmlns:a16="http://schemas.microsoft.com/office/drawing/2014/main" id="{AC28B491-A7D0-D24C-A077-7273649B246D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948775-1956-4540-A3F2-04AC6B72B2BC}" type="slidenum">
              <a:rPr lang="zh-CN" altLang="en-US" smtClean="0"/>
              <a:pPr/>
              <a:t>199</a:t>
            </a:fld>
            <a:endParaRPr lang="zh-CN" altLang="en-US" dirty="0"/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4E9E282C-DB97-9245-B04F-B8442AAB61B5}"/>
              </a:ext>
            </a:extLst>
          </p:cNvPr>
          <p:cNvSpPr txBox="1">
            <a:spLocks/>
          </p:cNvSpPr>
          <p:nvPr/>
        </p:nvSpPr>
        <p:spPr>
          <a:xfrm>
            <a:off x="5783580" y="404037"/>
            <a:ext cx="6231211" cy="6568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Users initially are overly optimistic about how difficult they want their interventions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”No intervention” is least frequently chosen during onboarding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Intervention difficulty choices decline over time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Half of users eventually choose “no intervention” nearly always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Desired difficulty can be predicted with periodic experience sampling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Hope springs eternal: Don’t want an intervention this visit, but ask next time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906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7F767-E663-441D-8AAE-F1B376A51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10" y="692975"/>
            <a:ext cx="3865106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cs typeface="+mj-cs"/>
              </a:rPr>
              <a:t>People spend increasing amounts of time online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6B8014-72C4-4537-B960-A8BD5EF04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10" y="4170501"/>
            <a:ext cx="3865106" cy="1525597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altLang="zh-CN" sz="3600" kern="1200" dirty="0">
                <a:solidFill>
                  <a:srgbClr val="FFFFFF"/>
                </a:solidFill>
                <a:latin typeface="+mn-lt"/>
                <a:cs typeface="+mn-cs"/>
              </a:rPr>
              <a:t>Average</a:t>
            </a:r>
            <a:r>
              <a:rPr lang="zh-CN" altLang="en-US" sz="3600" kern="1200" dirty="0">
                <a:solidFill>
                  <a:srgbClr val="FFFFFF"/>
                </a:solidFill>
                <a:latin typeface="+mn-lt"/>
                <a:cs typeface="+mn-cs"/>
              </a:rPr>
              <a:t> </a:t>
            </a:r>
            <a:r>
              <a:rPr lang="en-US" altLang="zh-CN" sz="3600" kern="1200" dirty="0">
                <a:solidFill>
                  <a:srgbClr val="FFFFFF"/>
                </a:solidFill>
                <a:latin typeface="+mn-lt"/>
                <a:cs typeface="+mn-cs"/>
              </a:rPr>
              <a:t>US adult spends 5.9 hours per day with digital media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3669C6-2E39-C441-BF22-309648C82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62" y="958685"/>
            <a:ext cx="7833238" cy="5243737"/>
          </a:xfrm>
          <a:prstGeom prst="roundRect">
            <a:avLst>
              <a:gd name="adj" fmla="val 4603"/>
            </a:avLst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5BF0718-DB06-7A45-B10B-F5AD31B35ACA}"/>
              </a:ext>
            </a:extLst>
          </p:cNvPr>
          <p:cNvSpPr/>
          <p:nvPr/>
        </p:nvSpPr>
        <p:spPr>
          <a:xfrm>
            <a:off x="6015822" y="6352143"/>
            <a:ext cx="4340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Source:</a:t>
            </a:r>
            <a:r>
              <a:rPr lang="zh-CN" altLang="en-US" dirty="0"/>
              <a:t> Kleiner Perkins 2018 Internet Trends</a:t>
            </a:r>
          </a:p>
        </p:txBody>
      </p:sp>
    </p:spTree>
    <p:extLst>
      <p:ext uri="{BB962C8B-B14F-4D97-AF65-F5344CB8AC3E}">
        <p14:creationId xmlns:p14="http://schemas.microsoft.com/office/powerpoint/2010/main" val="334235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Yiruma, (이루마) - River Flows in You - YouTube - Google Chrome">
            <a:extLst>
              <a:ext uri="{FF2B5EF4-FFF2-40B4-BE49-F238E27FC236}">
                <a16:creationId xmlns:a16="http://schemas.microsoft.com/office/drawing/2014/main" id="{4B930605-BA2F-4FC7-A9A0-454E07B8C1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1" t="10526" r="2807" b="1991"/>
          <a:stretch/>
        </p:blipFill>
        <p:spPr>
          <a:xfrm>
            <a:off x="0" y="0"/>
            <a:ext cx="12192000" cy="7487161"/>
          </a:xfrm>
          <a:prstGeom prst="rect">
            <a:avLst/>
          </a:prstGeom>
        </p:spPr>
      </p:pic>
      <p:pic>
        <p:nvPicPr>
          <p:cNvPr id="5" name="图片 4" descr="Yiruma, (이루마) - River Flows in You - YouTube - Google Chrome">
            <a:extLst>
              <a:ext uri="{FF2B5EF4-FFF2-40B4-BE49-F238E27FC236}">
                <a16:creationId xmlns:a16="http://schemas.microsoft.com/office/drawing/2014/main" id="{43CEF756-E7E9-D948-A0A7-7F63C25705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" t="21719" r="40925" b="18417"/>
          <a:stretch/>
        </p:blipFill>
        <p:spPr>
          <a:xfrm>
            <a:off x="0" y="957943"/>
            <a:ext cx="7300686" cy="51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9640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8AE36D-D0C7-D14E-AC9A-0545B7F7E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People initially overestimate their motivation</a:t>
            </a:r>
          </a:p>
          <a:p>
            <a:pPr marL="0" indent="0">
              <a:buNone/>
            </a:pPr>
            <a:r>
              <a:rPr lang="en-US" dirty="0"/>
              <a:t>Give people choices and many will eventually gravitate to the easy path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891358-136A-AE48-87DE-C75F3A34A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057" y="3222170"/>
            <a:ext cx="12983860" cy="28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1317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F93B9-7FD9-FE48-899F-AC079AC6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we remove choices?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B02622-9CC6-B149-B161-618AB928C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Asked users for their initial preferences during onboarding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Ignored their preferences and assigned them randomly to various intervention difficulty levels</a:t>
            </a:r>
          </a:p>
        </p:txBody>
      </p:sp>
    </p:spTree>
    <p:extLst>
      <p:ext uri="{BB962C8B-B14F-4D97-AF65-F5344CB8AC3E}">
        <p14:creationId xmlns:p14="http://schemas.microsoft.com/office/powerpoint/2010/main" val="335943566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F93B9-7FD9-FE48-899F-AC079AC65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397"/>
            <a:ext cx="10515600" cy="1325563"/>
          </a:xfrm>
        </p:spPr>
        <p:txBody>
          <a:bodyPr/>
          <a:lstStyle/>
          <a:p>
            <a:r>
              <a:rPr lang="en-US" dirty="0"/>
              <a:t>Randomly assigning difficulty levels has no effect on attrition</a:t>
            </a:r>
          </a:p>
        </p:txBody>
      </p:sp>
      <p:pic>
        <p:nvPicPr>
          <p:cNvPr id="8" name="图片 7" descr="图片包含 地图, 文字&#10;&#10;描述已自动生成">
            <a:extLst>
              <a:ext uri="{FF2B5EF4-FFF2-40B4-BE49-F238E27FC236}">
                <a16:creationId xmlns:a16="http://schemas.microsoft.com/office/drawing/2014/main" id="{D99F9C68-D35C-364B-B939-4B5DF094D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996"/>
            <a:ext cx="12192000" cy="56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3536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F93B9-7FD9-FE48-899F-AC079AC65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397"/>
            <a:ext cx="10515600" cy="1325563"/>
          </a:xfrm>
        </p:spPr>
        <p:txBody>
          <a:bodyPr/>
          <a:lstStyle/>
          <a:p>
            <a:r>
              <a:rPr lang="en-US" dirty="0"/>
              <a:t>Randomly assigning difficulty levels has no effect on attrition</a:t>
            </a:r>
          </a:p>
        </p:txBody>
      </p:sp>
      <p:pic>
        <p:nvPicPr>
          <p:cNvPr id="8" name="图片 7" descr="图片包含 地图, 文字&#10;&#10;描述已自动生成">
            <a:extLst>
              <a:ext uri="{FF2B5EF4-FFF2-40B4-BE49-F238E27FC236}">
                <a16:creationId xmlns:a16="http://schemas.microsoft.com/office/drawing/2014/main" id="{D99F9C68-D35C-364B-B939-4B5DF094D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996"/>
            <a:ext cx="12192000" cy="5698568"/>
          </a:xfrm>
          <a:prstGeom prst="rect">
            <a:avLst/>
          </a:prstGeo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AD6E3020-4FC2-1746-988D-A144CF220B85}"/>
              </a:ext>
            </a:extLst>
          </p:cNvPr>
          <p:cNvSpPr/>
          <p:nvPr/>
        </p:nvSpPr>
        <p:spPr>
          <a:xfrm>
            <a:off x="5665565" y="2105578"/>
            <a:ext cx="5890069" cy="978196"/>
          </a:xfrm>
          <a:prstGeom prst="wedgeRoundRectCallout">
            <a:avLst>
              <a:gd name="adj1" fmla="val 34968"/>
              <a:gd name="adj2" fmla="val 1793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significant difference in attrition rates</a:t>
            </a:r>
          </a:p>
          <a:p>
            <a:pPr algn="ctr"/>
            <a:r>
              <a:rPr lang="en-US" sz="2400" dirty="0"/>
              <a:t>Cox hazard regression, p=0.99</a:t>
            </a:r>
          </a:p>
        </p:txBody>
      </p:sp>
    </p:spTree>
    <p:extLst>
      <p:ext uri="{BB962C8B-B14F-4D97-AF65-F5344CB8AC3E}">
        <p14:creationId xmlns:p14="http://schemas.microsoft.com/office/powerpoint/2010/main" val="40790352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F93B9-7FD9-FE48-899F-AC079AC6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assigning</a:t>
            </a:r>
            <a:r>
              <a:rPr lang="zh-CN" altLang="en-US" dirty="0"/>
              <a:t> </a:t>
            </a:r>
            <a:r>
              <a:rPr lang="en-US" altLang="zh-CN" dirty="0"/>
              <a:t>difficulty</a:t>
            </a:r>
            <a:r>
              <a:rPr lang="zh-CN" altLang="en-US" dirty="0"/>
              <a:t> </a:t>
            </a:r>
            <a:r>
              <a:rPr lang="en-US" altLang="zh-CN" dirty="0"/>
              <a:t>levels</a:t>
            </a:r>
            <a:r>
              <a:rPr lang="zh-CN" altLang="en-US" dirty="0"/>
              <a:t> </a:t>
            </a:r>
            <a:r>
              <a:rPr lang="en-US" altLang="zh-CN" dirty="0"/>
              <a:t>improves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efficacy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interventions</a:t>
            </a:r>
            <a:endParaRPr lang="en-US" dirty="0"/>
          </a:p>
        </p:txBody>
      </p:sp>
      <p:pic>
        <p:nvPicPr>
          <p:cNvPr id="8" name="图片 7" descr="图片包含 屏幕截图&#10;&#10;描述已自动生成">
            <a:extLst>
              <a:ext uri="{FF2B5EF4-FFF2-40B4-BE49-F238E27FC236}">
                <a16:creationId xmlns:a16="http://schemas.microsoft.com/office/drawing/2014/main" id="{730B6EF2-0399-124E-A9B3-CB061602D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795" y="1690688"/>
            <a:ext cx="935240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554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F93B9-7FD9-FE48-899F-AC079AC6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assigning</a:t>
            </a:r>
            <a:r>
              <a:rPr lang="zh-CN" altLang="en-US" dirty="0"/>
              <a:t> </a:t>
            </a:r>
            <a:r>
              <a:rPr lang="en-US" altLang="zh-CN" dirty="0"/>
              <a:t>difficulty</a:t>
            </a:r>
            <a:r>
              <a:rPr lang="zh-CN" altLang="en-US" dirty="0"/>
              <a:t> </a:t>
            </a:r>
            <a:r>
              <a:rPr lang="en-US" altLang="zh-CN" dirty="0"/>
              <a:t>levels</a:t>
            </a:r>
            <a:r>
              <a:rPr lang="zh-CN" altLang="en-US" dirty="0"/>
              <a:t> </a:t>
            </a:r>
            <a:r>
              <a:rPr lang="en-US" altLang="zh-CN" dirty="0"/>
              <a:t>improves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efficacy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interventions</a:t>
            </a:r>
            <a:endParaRPr lang="en-US" dirty="0"/>
          </a:p>
        </p:txBody>
      </p:sp>
      <p:pic>
        <p:nvPicPr>
          <p:cNvPr id="8" name="图片 7" descr="图片包含 屏幕截图&#10;&#10;描述已自动生成">
            <a:extLst>
              <a:ext uri="{FF2B5EF4-FFF2-40B4-BE49-F238E27FC236}">
                <a16:creationId xmlns:a16="http://schemas.microsoft.com/office/drawing/2014/main" id="{730B6EF2-0399-124E-A9B3-CB061602D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795" y="1690688"/>
            <a:ext cx="9352409" cy="5167312"/>
          </a:xfrm>
          <a:prstGeom prst="rect">
            <a:avLst/>
          </a:prstGeom>
        </p:spPr>
      </p:pic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11D3C95F-EC1A-D540-B522-7EBECEF96929}"/>
              </a:ext>
            </a:extLst>
          </p:cNvPr>
          <p:cNvSpPr/>
          <p:nvPr/>
        </p:nvSpPr>
        <p:spPr>
          <a:xfrm>
            <a:off x="5463730" y="2214435"/>
            <a:ext cx="5890069" cy="978196"/>
          </a:xfrm>
          <a:prstGeom prst="wedgeRoundRectCallout">
            <a:avLst>
              <a:gd name="adj1" fmla="val 19813"/>
              <a:gd name="adj2" fmla="val 1392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Less time spent with hard interventions</a:t>
            </a:r>
          </a:p>
          <a:p>
            <a:pPr algn="ctr"/>
            <a:r>
              <a:rPr lang="en-US" sz="2400" dirty="0"/>
              <a:t>T-test, p &lt; 10^-58</a:t>
            </a:r>
          </a:p>
        </p:txBody>
      </p:sp>
      <p:sp>
        <p:nvSpPr>
          <p:cNvPr id="7" name="圆角矩形标注 6">
            <a:extLst>
              <a:ext uri="{FF2B5EF4-FFF2-40B4-BE49-F238E27FC236}">
                <a16:creationId xmlns:a16="http://schemas.microsoft.com/office/drawing/2014/main" id="{935CBC22-0B52-E743-A6ED-54D9B6C9240A}"/>
              </a:ext>
            </a:extLst>
          </p:cNvPr>
          <p:cNvSpPr/>
          <p:nvPr/>
        </p:nvSpPr>
        <p:spPr>
          <a:xfrm>
            <a:off x="5463730" y="2208184"/>
            <a:ext cx="5890069" cy="978196"/>
          </a:xfrm>
          <a:prstGeom prst="wedgeRoundRectCallout">
            <a:avLst>
              <a:gd name="adj1" fmla="val -74812"/>
              <a:gd name="adj2" fmla="val 213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Less time spent with hard interventions</a:t>
            </a:r>
          </a:p>
          <a:p>
            <a:pPr algn="ctr"/>
            <a:r>
              <a:rPr lang="en-US" sz="2400" dirty="0"/>
              <a:t>Independent samples t-test, p &lt; 10^-58</a:t>
            </a:r>
          </a:p>
        </p:txBody>
      </p:sp>
    </p:spTree>
    <p:extLst>
      <p:ext uri="{BB962C8B-B14F-4D97-AF65-F5344CB8AC3E}">
        <p14:creationId xmlns:p14="http://schemas.microsoft.com/office/powerpoint/2010/main" val="53538352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CE31BEEF-CB11-BD48-A65B-D34F80DCF94A}"/>
              </a:ext>
            </a:extLst>
          </p:cNvPr>
          <p:cNvSpPr/>
          <p:nvPr/>
        </p:nvSpPr>
        <p:spPr>
          <a:xfrm>
            <a:off x="-967740" y="-6858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EDD36E-EC81-C24B-BB4F-75EE4C239E60}"/>
              </a:ext>
            </a:extLst>
          </p:cNvPr>
          <p:cNvSpPr/>
          <p:nvPr/>
        </p:nvSpPr>
        <p:spPr>
          <a:xfrm>
            <a:off x="838200" y="4937824"/>
            <a:ext cx="4213860" cy="891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33A9D-6341-2447-82CD-FA232E2D4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3246"/>
            <a:ext cx="4396740" cy="5775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Do interventions remain effective as time passes?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What are the side effects of interventions?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  <p:sp>
        <p:nvSpPr>
          <p:cNvPr id="21" name="灯片编号占位符 1">
            <a:extLst>
              <a:ext uri="{FF2B5EF4-FFF2-40B4-BE49-F238E27FC236}">
                <a16:creationId xmlns:a16="http://schemas.microsoft.com/office/drawing/2014/main" id="{AC28B491-A7D0-D24C-A077-7273649B246D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948775-1956-4540-A3F2-04AC6B72B2BC}" type="slidenum">
              <a:rPr lang="zh-CN" altLang="en-US" smtClean="0"/>
              <a:pPr/>
              <a:t>206</a:t>
            </a:fld>
            <a:endParaRPr lang="zh-CN" altLang="en-US" dirty="0"/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4E9E282C-DB97-9245-B04F-B8442AAB61B5}"/>
              </a:ext>
            </a:extLst>
          </p:cNvPr>
          <p:cNvSpPr txBox="1">
            <a:spLocks/>
          </p:cNvSpPr>
          <p:nvPr/>
        </p:nvSpPr>
        <p:spPr>
          <a:xfrm>
            <a:off x="5783580" y="404037"/>
            <a:ext cx="6231211" cy="6568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Users initially are overly optimistic about how difficult they want their interventions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”No intervention” is least frequently chosen during onboarding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Intervention difficulty choices decline over time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Half of users eventually choose “no intervention” nearly always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Desired difficulty can be predicted with periodic experience sampling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Hope springs eternal: Don’t want an intervention this visit, but ask next time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Assigning users harder interventions works to combat these issues</a:t>
            </a:r>
          </a:p>
        </p:txBody>
      </p:sp>
    </p:spTree>
    <p:extLst>
      <p:ext uri="{BB962C8B-B14F-4D97-AF65-F5344CB8AC3E}">
        <p14:creationId xmlns:p14="http://schemas.microsoft.com/office/powerpoint/2010/main" val="1929308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44AC44-60FB-9342-A4C4-859F7F4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8AE36D-D0C7-D14E-AC9A-0545B7F7E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Randomly giving users harder interventions seems to perform better than giving users a choice</a:t>
            </a:r>
          </a:p>
          <a:p>
            <a:pPr marL="0" indent="0">
              <a:buNone/>
            </a:pPr>
            <a:r>
              <a:rPr lang="en-US" dirty="0"/>
              <a:t>We would still prefer to respect user preferences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6962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44AC44-60FB-9342-A4C4-859F7F4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8AE36D-D0C7-D14E-AC9A-0545B7F7E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Randomly giving users harder interventions seems to perform better than giving users a choice</a:t>
            </a:r>
          </a:p>
          <a:p>
            <a:pPr marL="0" indent="0">
              <a:buNone/>
            </a:pPr>
            <a:r>
              <a:rPr lang="en-US" dirty="0"/>
              <a:t>We would still prefer to respect user preferences</a:t>
            </a:r>
          </a:p>
          <a:p>
            <a:pPr marL="0" indent="0">
              <a:buNone/>
            </a:pPr>
            <a:r>
              <a:rPr lang="en-US" dirty="0"/>
              <a:t>Perhaps we can solve this issue by changing the set of choices?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70570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44AC44-60FB-9342-A4C4-859F7F4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8AE36D-D0C7-D14E-AC9A-0545B7F7E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Randomly giving users harder interventions seems to perform better than giving users a choice</a:t>
            </a:r>
          </a:p>
          <a:p>
            <a:pPr marL="0" indent="0">
              <a:buNone/>
            </a:pPr>
            <a:r>
              <a:rPr lang="en-US" dirty="0"/>
              <a:t>We would still prefer to respect user preferences</a:t>
            </a:r>
          </a:p>
          <a:p>
            <a:pPr marL="0" indent="0">
              <a:buNone/>
            </a:pPr>
            <a:r>
              <a:rPr lang="en-US" dirty="0"/>
              <a:t>Perhaps we can solve this issue by changing the set of choices?</a:t>
            </a:r>
          </a:p>
          <a:p>
            <a:r>
              <a:rPr lang="en-US" altLang="zh-CN" dirty="0"/>
              <a:t>Instead of giving a choice between fries or salad, make the choice between broccoli or spinach?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20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DD4E8F2-1A8E-A84C-844F-1BD9F7B170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50" r="34066"/>
          <a:stretch/>
        </p:blipFill>
        <p:spPr>
          <a:xfrm>
            <a:off x="4229100" y="0"/>
            <a:ext cx="375557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1F1F5F-3693-F94A-8906-01E3637494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8" t="78095" r="37386" b="12170"/>
          <a:stretch/>
        </p:blipFill>
        <p:spPr>
          <a:xfrm>
            <a:off x="4586513" y="5355771"/>
            <a:ext cx="3004457" cy="66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7086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44AC44-60FB-9342-A4C4-859F7F4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8AE36D-D0C7-D14E-AC9A-0545B7F7E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Randomly giving users harder interventions seems to perform better than giving users a choice</a:t>
            </a:r>
          </a:p>
          <a:p>
            <a:pPr marL="0" indent="0">
              <a:buNone/>
            </a:pPr>
            <a:r>
              <a:rPr lang="en-US" dirty="0"/>
              <a:t>We would still prefer to respect user preferences</a:t>
            </a:r>
          </a:p>
          <a:p>
            <a:pPr marL="0" indent="0">
              <a:buNone/>
            </a:pPr>
            <a:r>
              <a:rPr lang="en-US" dirty="0"/>
              <a:t>Perhaps we can solve this issue by changing the set of choices?</a:t>
            </a:r>
          </a:p>
          <a:p>
            <a:r>
              <a:rPr lang="en-US" altLang="zh-CN" dirty="0"/>
              <a:t>Instead of giving a choice between fries or salad, make the choice between broccoli or spinach?</a:t>
            </a:r>
            <a:endParaRPr lang="en-US" dirty="0"/>
          </a:p>
          <a:p>
            <a:r>
              <a:rPr lang="en-US"/>
              <a:t>Instead of giving a choice to not see an intervention, make the choice between intervention A or B?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78510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44AC44-60FB-9342-A4C4-859F7F4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summary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8AE36D-D0C7-D14E-AC9A-0545B7F7E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Users differ in preferences for intervention difficulty</a:t>
            </a:r>
          </a:p>
          <a:p>
            <a:pPr marL="0" indent="0">
              <a:buNone/>
            </a:pPr>
            <a:r>
              <a:rPr lang="en-US" dirty="0"/>
              <a:t>Users initially overestimate their motivation</a:t>
            </a:r>
          </a:p>
          <a:p>
            <a:pPr marL="0" indent="0">
              <a:buNone/>
            </a:pPr>
            <a:r>
              <a:rPr lang="en-US" dirty="0"/>
              <a:t>Give users choices and many will eventually gravitate to the easy path</a:t>
            </a:r>
          </a:p>
          <a:p>
            <a:pPr marL="0" indent="0">
              <a:buNone/>
            </a:pPr>
            <a:r>
              <a:rPr lang="en-US" dirty="0"/>
              <a:t>Giving them harder interventions without asking improves outcomes</a:t>
            </a:r>
          </a:p>
          <a:p>
            <a:pPr marL="0" indent="0">
              <a:buNone/>
            </a:pPr>
            <a:r>
              <a:rPr lang="en-US" dirty="0"/>
              <a:t>Future work: Give users choices without adverse effects</a:t>
            </a:r>
          </a:p>
        </p:txBody>
      </p:sp>
    </p:spTree>
    <p:extLst>
      <p:ext uri="{BB962C8B-B14F-4D97-AF65-F5344CB8AC3E}">
        <p14:creationId xmlns:p14="http://schemas.microsoft.com/office/powerpoint/2010/main" val="107896601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CE31BEEF-CB11-BD48-A65B-D34F80DCF94A}"/>
              </a:ext>
            </a:extLst>
          </p:cNvPr>
          <p:cNvSpPr/>
          <p:nvPr/>
        </p:nvSpPr>
        <p:spPr>
          <a:xfrm>
            <a:off x="-967740" y="-6858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EDD36E-EC81-C24B-BB4F-75EE4C239E60}"/>
              </a:ext>
            </a:extLst>
          </p:cNvPr>
          <p:cNvSpPr/>
          <p:nvPr/>
        </p:nvSpPr>
        <p:spPr>
          <a:xfrm>
            <a:off x="838200" y="6292554"/>
            <a:ext cx="4213860" cy="600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33A9D-6341-2447-82CD-FA232E2D4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3246"/>
            <a:ext cx="4396740" cy="62390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Do interventions remain effective as time passes?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What are the side effects of interventions?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21" name="灯片编号占位符 1">
            <a:extLst>
              <a:ext uri="{FF2B5EF4-FFF2-40B4-BE49-F238E27FC236}">
                <a16:creationId xmlns:a16="http://schemas.microsoft.com/office/drawing/2014/main" id="{AC28B491-A7D0-D24C-A077-7273649B246D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948775-1956-4540-A3F2-04AC6B72B2BC}" type="slidenum">
              <a:rPr lang="zh-CN" altLang="en-US" smtClean="0"/>
              <a:pPr/>
              <a:t>212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82224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EA214-5BA0-6347-9DDC-A714FB2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and Implications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677BC0-B155-6E4C-A6B4-6CC16D92B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39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Behavior change systems’ effects on users change constantly</a:t>
            </a:r>
          </a:p>
          <a:p>
            <a:r>
              <a:rPr lang="en-US" dirty="0"/>
              <a:t>Users’ preferences during onboarding may not be true a week later</a:t>
            </a:r>
          </a:p>
          <a:p>
            <a:r>
              <a:rPr lang="en-US" dirty="0"/>
              <a:t>Initial observations of effectiveness are subject to novelty effects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altLang="zh-CN" dirty="0"/>
              <a:t>There are secondary effects in addition to the targeted outcomes</a:t>
            </a:r>
          </a:p>
          <a:p>
            <a:r>
              <a:rPr lang="en-US" dirty="0"/>
              <a:t>By reducing time on aggregator sites, time elsewhere is also reduced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052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EA214-5BA0-6347-9DDC-A714FB25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677BC0-B155-6E4C-A6B4-6CC16D92B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39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Behavior change systems’ effects on users change constantly</a:t>
            </a:r>
          </a:p>
          <a:p>
            <a:r>
              <a:rPr lang="en-US" dirty="0"/>
              <a:t>Periodically do non-intrusive experience sampling and changes if possible. Don’t assume everything during onboarding will be true forever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zh-CN" dirty="0"/>
              <a:t>There are secondary effects in addition to the targeted outcomes</a:t>
            </a:r>
          </a:p>
          <a:p>
            <a:r>
              <a:rPr lang="en-US" dirty="0"/>
              <a:t>When measuring how well your behavior change system works, measure outcomes holistically in addition to the target behavior</a:t>
            </a:r>
          </a:p>
        </p:txBody>
      </p:sp>
    </p:spTree>
    <p:extLst>
      <p:ext uri="{BB962C8B-B14F-4D97-AF65-F5344CB8AC3E}">
        <p14:creationId xmlns:p14="http://schemas.microsoft.com/office/powerpoint/2010/main" val="372051901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4A8D8-DC63-1646-BA32-60AEF517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5298D9-208D-B54D-B56F-B5E6BBF8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many behavior change taxonomies organizing theories for how behavior change interventions can work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Which of these theories actually work? How much does theory matter, as opposed to the implementation?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Implement interventions covering a taxonomy (90 total), and measure intervention effectiveness and attrition for each</a:t>
            </a:r>
          </a:p>
        </p:txBody>
      </p:sp>
    </p:spTree>
    <p:extLst>
      <p:ext uri="{BB962C8B-B14F-4D97-AF65-F5344CB8AC3E}">
        <p14:creationId xmlns:p14="http://schemas.microsoft.com/office/powerpoint/2010/main" val="244957875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4A8D8-DC63-1646-BA32-60AEF517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(more distant future)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5298D9-208D-B54D-B56F-B5E6BBF8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focused on online behavior change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the increasing ubiquity of sensors and wearables, could we build an in-the-wild behavior experimentation platform in the physical world?</a:t>
            </a:r>
          </a:p>
        </p:txBody>
      </p:sp>
    </p:spTree>
    <p:extLst>
      <p:ext uri="{BB962C8B-B14F-4D97-AF65-F5344CB8AC3E}">
        <p14:creationId xmlns:p14="http://schemas.microsoft.com/office/powerpoint/2010/main" val="392570618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DBAE0-E64C-1E4C-8F35-6BA3B899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Statement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E8819D-D601-6D4B-9A35-3EEB98613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In-the-wild experimentation is a powerful tool to gain insights about behavior change systems at scale – specifically, allowing us to conduct a wide range of studies about interventions and their outcomes.</a:t>
            </a:r>
          </a:p>
        </p:txBody>
      </p:sp>
    </p:spTree>
    <p:extLst>
      <p:ext uri="{BB962C8B-B14F-4D97-AF65-F5344CB8AC3E}">
        <p14:creationId xmlns:p14="http://schemas.microsoft.com/office/powerpoint/2010/main" val="375897802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528A47-98E0-6F4E-90C0-E55CD473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6E2138-0D70-6746-A02E-83DD05334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Advisor: Michael Bernstein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contributors: </a:t>
            </a:r>
            <a:r>
              <a:rPr lang="en-US" altLang="zh-CN" dirty="0" err="1"/>
              <a:t>Zhengxuan</a:t>
            </a:r>
            <a:r>
              <a:rPr lang="en-US" altLang="zh-CN" dirty="0"/>
              <a:t> Wu, </a:t>
            </a:r>
            <a:r>
              <a:rPr lang="en-US" dirty="0" err="1"/>
              <a:t>Jianghezi</a:t>
            </a:r>
            <a:r>
              <a:rPr lang="en-US" dirty="0"/>
              <a:t> Zheng, Lisa Liao</a:t>
            </a:r>
            <a:r>
              <a:rPr lang="en-US" altLang="zh-CN" dirty="0"/>
              <a:t>, </a:t>
            </a:r>
            <a:r>
              <a:rPr lang="en-US" dirty="0"/>
              <a:t>Helen </a:t>
            </a:r>
            <a:r>
              <a:rPr lang="en-US" dirty="0" err="1"/>
              <a:t>Qiu</a:t>
            </a:r>
            <a:r>
              <a:rPr lang="en-US" dirty="0"/>
              <a:t>, Drew Gregory, </a:t>
            </a:r>
            <a:r>
              <a:rPr lang="en-US" dirty="0" err="1"/>
              <a:t>Zilin</a:t>
            </a:r>
            <a:r>
              <a:rPr lang="en-US" dirty="0"/>
              <a:t> Ma, </a:t>
            </a:r>
            <a:r>
              <a:rPr lang="en-US" dirty="0" err="1"/>
              <a:t>Golrokh</a:t>
            </a:r>
            <a:r>
              <a:rPr lang="en-US" dirty="0"/>
              <a:t> </a:t>
            </a:r>
            <a:r>
              <a:rPr lang="en-US" dirty="0" err="1"/>
              <a:t>Emami</a:t>
            </a:r>
            <a:r>
              <a:rPr lang="en-US" dirty="0"/>
              <a:t>, Jacob Ray, </a:t>
            </a:r>
            <a:r>
              <a:rPr lang="en-US" altLang="zh-CN" dirty="0"/>
              <a:t>Matthieu </a:t>
            </a:r>
            <a:r>
              <a:rPr lang="en-US" altLang="zh-CN" dirty="0" err="1"/>
              <a:t>Rolfo</a:t>
            </a:r>
            <a:r>
              <a:rPr lang="en-US" altLang="zh-CN" dirty="0"/>
              <a:t>, Sarah </a:t>
            </a:r>
            <a:r>
              <a:rPr lang="en-US" altLang="zh-CN" dirty="0" err="1"/>
              <a:t>Sukardi</a:t>
            </a:r>
            <a:r>
              <a:rPr lang="en-US" altLang="zh-CN" dirty="0"/>
              <a:t>, Matthew </a:t>
            </a:r>
            <a:r>
              <a:rPr lang="en-US" altLang="zh-CN" dirty="0" err="1"/>
              <a:t>Mistele</a:t>
            </a:r>
            <a:r>
              <a:rPr lang="en-US" altLang="zh-CN" dirty="0"/>
              <a:t>, Julie Ju Young Kim, </a:t>
            </a:r>
            <a:r>
              <a:rPr lang="en-US" altLang="zh-CN" dirty="0" err="1"/>
              <a:t>Wenqin</a:t>
            </a:r>
            <a:r>
              <a:rPr lang="en-US" altLang="zh-CN" dirty="0"/>
              <a:t> Chen, Radha Jain, James Carroll, Sara Valderrama, Catherine Xu, Esteban Rey, Lewin Cary, </a:t>
            </a:r>
            <a:r>
              <a:rPr lang="en-US" altLang="zh-CN" dirty="0" err="1"/>
              <a:t>Carmelle</a:t>
            </a:r>
            <a:r>
              <a:rPr lang="en-US" altLang="zh-CN" dirty="0"/>
              <a:t> Millar, Colin Gaffney, Swathi </a:t>
            </a:r>
            <a:r>
              <a:rPr lang="en-US" altLang="zh-CN" dirty="0" err="1"/>
              <a:t>Iyer</a:t>
            </a:r>
            <a:r>
              <a:rPr lang="en-US" altLang="zh-CN" dirty="0"/>
              <a:t>, Sarah Tieu, Danna </a:t>
            </a:r>
            <a:r>
              <a:rPr lang="en-US" altLang="zh-CN" dirty="0" err="1"/>
              <a:t>Xue</a:t>
            </a:r>
            <a:r>
              <a:rPr lang="en-US" altLang="zh-CN" dirty="0"/>
              <a:t>, Britni </a:t>
            </a:r>
            <a:r>
              <a:rPr lang="en-US" altLang="zh-CN" dirty="0" err="1"/>
              <a:t>Olina</a:t>
            </a:r>
            <a:r>
              <a:rPr lang="en-US" altLang="zh-CN" dirty="0"/>
              <a:t> Chau, Na He Jeon, Armando Banuelos, Kaylie Zhu, </a:t>
            </a:r>
            <a:r>
              <a:rPr lang="en-US" altLang="zh-CN" dirty="0" err="1"/>
              <a:t>Brahm</a:t>
            </a:r>
            <a:r>
              <a:rPr lang="en-US" altLang="zh-CN" dirty="0"/>
              <a:t> </a:t>
            </a:r>
            <a:r>
              <a:rPr lang="en-US" altLang="zh-CN" dirty="0" err="1"/>
              <a:t>Capoor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dirty="0" err="1"/>
              <a:t>Labmates</a:t>
            </a:r>
            <a:r>
              <a:rPr lang="en-US" dirty="0"/>
              <a:t> in the HCI group</a:t>
            </a:r>
          </a:p>
        </p:txBody>
      </p:sp>
    </p:spTree>
    <p:extLst>
      <p:ext uri="{BB962C8B-B14F-4D97-AF65-F5344CB8AC3E}">
        <p14:creationId xmlns:p14="http://schemas.microsoft.com/office/powerpoint/2010/main" val="199784541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33A9D-6341-2447-82CD-FA232E2D4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3246"/>
            <a:ext cx="4465320" cy="588453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Outcomes</a:t>
            </a:r>
          </a:p>
          <a:p>
            <a:pPr marL="0" indent="0">
              <a:buNone/>
            </a:pPr>
            <a:r>
              <a:rPr kumimoji="1" lang="en-US" altLang="zh-CN" dirty="0"/>
              <a:t>Does effectiveness remain constant as time passes?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What externalities exist?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Interventions</a:t>
            </a:r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4183AE9-02B7-054B-885B-119BC69A7E42}"/>
              </a:ext>
            </a:extLst>
          </p:cNvPr>
          <p:cNvSpPr txBox="1">
            <a:spLocks/>
          </p:cNvSpPr>
          <p:nvPr/>
        </p:nvSpPr>
        <p:spPr>
          <a:xfrm>
            <a:off x="5577840" y="458926"/>
            <a:ext cx="6614160" cy="559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F6A3A5-1096-3347-8BCE-FA7DE5788A83}"/>
              </a:ext>
            </a:extLst>
          </p:cNvPr>
          <p:cNvSpPr/>
          <p:nvPr/>
        </p:nvSpPr>
        <p:spPr>
          <a:xfrm>
            <a:off x="5577839" y="5663669"/>
            <a:ext cx="63403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/>
              <a:t>Users initially choose harder interventions, but choice of difficulty falls over time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6AAE2A-1FD8-D84A-B656-DE943CADD1C4}"/>
              </a:ext>
            </a:extLst>
          </p:cNvPr>
          <p:cNvSpPr/>
          <p:nvPr/>
        </p:nvSpPr>
        <p:spPr>
          <a:xfrm>
            <a:off x="5577841" y="4114498"/>
            <a:ext cx="609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/>
              <a:t>On browsers, reducing time on one site leads to reductions elsewhere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FCD231-9052-E34A-BA11-FDB782231BB2}"/>
              </a:ext>
            </a:extLst>
          </p:cNvPr>
          <p:cNvSpPr/>
          <p:nvPr/>
        </p:nvSpPr>
        <p:spPr>
          <a:xfrm>
            <a:off x="5562600" y="2744891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CN" sz="2800" dirty="0"/>
              <a:t>Effectiveness of static interventions falls over time, rotating them helps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DB38DD-799E-6B4A-BA47-45B48D1CC291}"/>
              </a:ext>
            </a:extLst>
          </p:cNvPr>
          <p:cNvSpPr/>
          <p:nvPr/>
        </p:nvSpPr>
        <p:spPr>
          <a:xfrm>
            <a:off x="1203585" y="733246"/>
            <a:ext cx="101502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" altLang="zh-CN" sz="3200" dirty="0" err="1"/>
              <a:t>HabitLab</a:t>
            </a:r>
            <a:r>
              <a:rPr kumimoji="1" lang="en" altLang="zh-CN" sz="3200" dirty="0"/>
              <a:t>: In-the-wild Behavior Change Experiments at Scale</a:t>
            </a:r>
          </a:p>
        </p:txBody>
      </p:sp>
    </p:spTree>
    <p:extLst>
      <p:ext uri="{BB962C8B-B14F-4D97-AF65-F5344CB8AC3E}">
        <p14:creationId xmlns:p14="http://schemas.microsoft.com/office/powerpoint/2010/main" val="1737922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FEFC742-373F-284C-B3AF-A5B8B6EC1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5" r="34066"/>
          <a:stretch/>
        </p:blipFill>
        <p:spPr>
          <a:xfrm>
            <a:off x="4261757" y="0"/>
            <a:ext cx="372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6049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89B8E-BE62-FF4C-9810-A5C4F9B0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Backup slides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48422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69D0FB2C-F6FC-3045-805A-7F850BC060CD}"/>
              </a:ext>
            </a:extLst>
          </p:cNvPr>
          <p:cNvSpPr/>
          <p:nvPr/>
        </p:nvSpPr>
        <p:spPr>
          <a:xfrm>
            <a:off x="587830" y="849086"/>
            <a:ext cx="11016341" cy="762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Examples of research questions we can potentially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study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using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HabitLab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7A0BD0C-815A-9D43-A167-C8737CAF0FD5}"/>
              </a:ext>
            </a:extLst>
          </p:cNvPr>
          <p:cNvSpPr/>
          <p:nvPr/>
        </p:nvSpPr>
        <p:spPr>
          <a:xfrm>
            <a:off x="2090057" y="1796142"/>
            <a:ext cx="3026229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related to goals of users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7534DA1D-05B1-F643-B7EA-14328BAAF28D}"/>
              </a:ext>
            </a:extLst>
          </p:cNvPr>
          <p:cNvSpPr/>
          <p:nvPr/>
        </p:nvSpPr>
        <p:spPr>
          <a:xfrm>
            <a:off x="5333999" y="1796142"/>
            <a:ext cx="3026229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Questions related to choice of intervention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5CEC051-51E8-8C40-BE7A-215B5A51DEEA}"/>
              </a:ext>
            </a:extLst>
          </p:cNvPr>
          <p:cNvSpPr/>
          <p:nvPr/>
        </p:nvSpPr>
        <p:spPr>
          <a:xfrm>
            <a:off x="8577942" y="1796142"/>
            <a:ext cx="3026229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related to outcomes of interventions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8BB6BEDB-D1C5-7948-AE51-718A2941BBC0}"/>
              </a:ext>
            </a:extLst>
          </p:cNvPr>
          <p:cNvSpPr/>
          <p:nvPr/>
        </p:nvSpPr>
        <p:spPr>
          <a:xfrm>
            <a:off x="2090056" y="2743198"/>
            <a:ext cx="3026229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goals to users have? 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E32B89E-D543-F148-8C0D-748B7DE35788}"/>
              </a:ext>
            </a:extLst>
          </p:cNvPr>
          <p:cNvSpPr/>
          <p:nvPr/>
        </p:nvSpPr>
        <p:spPr>
          <a:xfrm>
            <a:off x="2090055" y="3690254"/>
            <a:ext cx="3026229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and why do user goals change over time?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A6A91615-9FCB-A64F-831F-2DD58EF2DABB}"/>
              </a:ext>
            </a:extLst>
          </p:cNvPr>
          <p:cNvSpPr/>
          <p:nvPr/>
        </p:nvSpPr>
        <p:spPr>
          <a:xfrm>
            <a:off x="8577941" y="2743198"/>
            <a:ext cx="3026229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interventions are effective?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592FEAA4-040E-384D-ADAB-0765BDBBBB53}"/>
              </a:ext>
            </a:extLst>
          </p:cNvPr>
          <p:cNvSpPr/>
          <p:nvPr/>
        </p:nvSpPr>
        <p:spPr>
          <a:xfrm>
            <a:off x="8577940" y="3690254"/>
            <a:ext cx="3026229" cy="762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and why does intervention effectiveness change over time?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03413F0-A4FC-3E4B-A9AB-53D13EC7CD4E}"/>
              </a:ext>
            </a:extLst>
          </p:cNvPr>
          <p:cNvSpPr/>
          <p:nvPr/>
        </p:nvSpPr>
        <p:spPr>
          <a:xfrm>
            <a:off x="2079165" y="4637310"/>
            <a:ext cx="3026229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do users’ stated goals differ from their actual goals?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C5D1985B-DBF3-7F4F-9747-5E35B9740787}"/>
              </a:ext>
            </a:extLst>
          </p:cNvPr>
          <p:cNvSpPr/>
          <p:nvPr/>
        </p:nvSpPr>
        <p:spPr>
          <a:xfrm>
            <a:off x="8567049" y="4637310"/>
            <a:ext cx="3026229" cy="762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does effectiveness measured for an intervention differ from overall effect?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EFB7657-F93B-EF48-B7C3-EABD36F6D8DF}"/>
              </a:ext>
            </a:extLst>
          </p:cNvPr>
          <p:cNvSpPr/>
          <p:nvPr/>
        </p:nvSpPr>
        <p:spPr>
          <a:xfrm>
            <a:off x="5323107" y="4637310"/>
            <a:ext cx="3026229" cy="762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do users’ stated intervention preferences differ from their actual choices?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CC94F780-F780-714A-8E15-C5B28257281D}"/>
              </a:ext>
            </a:extLst>
          </p:cNvPr>
          <p:cNvSpPr/>
          <p:nvPr/>
        </p:nvSpPr>
        <p:spPr>
          <a:xfrm>
            <a:off x="5333997" y="3690254"/>
            <a:ext cx="3026229" cy="762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and why do intervention choices change over time?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F224E826-8A8C-B34E-A1EA-90E67A0A5E6A}"/>
              </a:ext>
            </a:extLst>
          </p:cNvPr>
          <p:cNvSpPr/>
          <p:nvPr/>
        </p:nvSpPr>
        <p:spPr>
          <a:xfrm>
            <a:off x="5333997" y="2743198"/>
            <a:ext cx="3026229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interventions do users choose?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9184F20-35C3-D047-A608-0F22B63FB22E}"/>
              </a:ext>
            </a:extLst>
          </p:cNvPr>
          <p:cNvSpPr/>
          <p:nvPr/>
        </p:nvSpPr>
        <p:spPr>
          <a:xfrm>
            <a:off x="587830" y="2743198"/>
            <a:ext cx="117566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Observed state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DB1479E6-78E0-AA40-97BB-5B582ED0CA32}"/>
              </a:ext>
            </a:extLst>
          </p:cNvPr>
          <p:cNvSpPr/>
          <p:nvPr/>
        </p:nvSpPr>
        <p:spPr>
          <a:xfrm>
            <a:off x="587830" y="3690254"/>
            <a:ext cx="117566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Changes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DD315DDF-1678-6A45-98CB-92487E091CF9}"/>
              </a:ext>
            </a:extLst>
          </p:cNvPr>
          <p:cNvSpPr/>
          <p:nvPr/>
        </p:nvSpPr>
        <p:spPr>
          <a:xfrm>
            <a:off x="576940" y="4637310"/>
            <a:ext cx="1175660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Measures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659A394D-96FA-9241-9A5D-FAB043C20F6F}"/>
              </a:ext>
            </a:extLst>
          </p:cNvPr>
          <p:cNvSpPr/>
          <p:nvPr/>
        </p:nvSpPr>
        <p:spPr>
          <a:xfrm>
            <a:off x="576940" y="1796142"/>
            <a:ext cx="1175661" cy="762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Question type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91909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141DF86-ECF0-414D-8B87-A489E926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/>
              <a:t>Why study online behavior change?</a:t>
            </a:r>
            <a:endParaRPr lang="zh-CN" alt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822F6-4B05-40E7-9E95-06819AB2A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Can measure effectiveness (time spent per visit)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Many interventions possible (can modify sites)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Can frequently alter interventions (can change intervention every visit)</a:t>
            </a:r>
          </a:p>
        </p:txBody>
      </p:sp>
    </p:spTree>
    <p:extLst>
      <p:ext uri="{BB962C8B-B14F-4D97-AF65-F5344CB8AC3E}">
        <p14:creationId xmlns:p14="http://schemas.microsoft.com/office/powerpoint/2010/main" val="288119160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6B8014-72C4-4537-B960-A8BD5EF04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148335"/>
            <a:ext cx="11609614" cy="1525597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altLang="zh-CN" sz="4800" kern="1200" dirty="0">
                <a:solidFill>
                  <a:srgbClr val="FFFFFF"/>
                </a:solidFill>
                <a:latin typeface="+mn-lt"/>
                <a:cs typeface="+mn-cs"/>
              </a:rPr>
              <a:t>US</a:t>
            </a:r>
            <a:r>
              <a:rPr lang="zh-CN" altLang="en-US" sz="4800" kern="1200" dirty="0">
                <a:solidFill>
                  <a:srgbClr val="FFFFFF"/>
                </a:solidFill>
                <a:latin typeface="+mn-lt"/>
                <a:cs typeface="+mn-cs"/>
              </a:rPr>
              <a:t> </a:t>
            </a:r>
            <a:r>
              <a:rPr lang="en-US" altLang="zh-CN" sz="4800" kern="1200" dirty="0">
                <a:solidFill>
                  <a:srgbClr val="FFFFFF"/>
                </a:solidFill>
                <a:latin typeface="+mn-lt"/>
                <a:cs typeface="+mn-cs"/>
              </a:rPr>
              <a:t>adults</a:t>
            </a:r>
            <a:r>
              <a:rPr lang="zh-CN" altLang="en-US" sz="4800" kern="1200" dirty="0">
                <a:solidFill>
                  <a:srgbClr val="FFFFFF"/>
                </a:solidFill>
                <a:latin typeface="+mn-lt"/>
                <a:cs typeface="+mn-cs"/>
              </a:rPr>
              <a:t> </a:t>
            </a:r>
            <a:r>
              <a:rPr lang="en-US" altLang="zh-CN" sz="4800" kern="1200" dirty="0">
                <a:solidFill>
                  <a:srgbClr val="FFFFFF"/>
                </a:solidFill>
                <a:latin typeface="+mn-lt"/>
                <a:cs typeface="+mn-cs"/>
              </a:rPr>
              <a:t>spend</a:t>
            </a:r>
            <a:r>
              <a:rPr lang="zh-CN" altLang="en-US" sz="4800" kern="1200" dirty="0">
                <a:solidFill>
                  <a:srgbClr val="FFFFFF"/>
                </a:solidFill>
                <a:latin typeface="+mn-lt"/>
                <a:cs typeface="+mn-cs"/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4.2</a:t>
            </a:r>
            <a:r>
              <a:rPr lang="zh-CN" altLang="en-US" sz="4800" dirty="0">
                <a:solidFill>
                  <a:srgbClr val="FFFFFF"/>
                </a:solidFill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hours</a:t>
            </a:r>
            <a:r>
              <a:rPr lang="zh-CN" altLang="en-US" sz="4800" dirty="0">
                <a:solidFill>
                  <a:srgbClr val="FFFFFF"/>
                </a:solidFill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each</a:t>
            </a:r>
            <a:r>
              <a:rPr lang="zh-CN" altLang="en-US" sz="4800" dirty="0">
                <a:solidFill>
                  <a:srgbClr val="FFFFFF"/>
                </a:solidFill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day</a:t>
            </a:r>
          </a:p>
          <a:p>
            <a:pPr marL="0" indent="0" algn="ctr">
              <a:buNone/>
            </a:pPr>
            <a:r>
              <a:rPr lang="en-US" altLang="zh-CN" sz="4800" dirty="0">
                <a:solidFill>
                  <a:srgbClr val="FFFFFF"/>
                </a:solidFill>
              </a:rPr>
              <a:t>browsing</a:t>
            </a:r>
            <a:r>
              <a:rPr lang="zh-CN" altLang="en-US" sz="4800" dirty="0">
                <a:solidFill>
                  <a:srgbClr val="FFFFFF"/>
                </a:solidFill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the</a:t>
            </a:r>
            <a:r>
              <a:rPr lang="zh-CN" altLang="en-US" sz="4800" dirty="0">
                <a:solidFill>
                  <a:srgbClr val="FFFFFF"/>
                </a:solidFill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web</a:t>
            </a:r>
            <a:r>
              <a:rPr lang="zh-CN" altLang="en-US" sz="4800" dirty="0">
                <a:solidFill>
                  <a:srgbClr val="FFFFFF"/>
                </a:solidFill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and</a:t>
            </a:r>
            <a:r>
              <a:rPr lang="zh-CN" altLang="en-US" sz="4800" dirty="0">
                <a:solidFill>
                  <a:srgbClr val="FFFFFF"/>
                </a:solidFill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using</a:t>
            </a:r>
            <a:r>
              <a:rPr lang="zh-CN" altLang="en-US" sz="4800" dirty="0">
                <a:solidFill>
                  <a:srgbClr val="FFFFFF"/>
                </a:solidFill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phone</a:t>
            </a:r>
            <a:r>
              <a:rPr lang="zh-CN" altLang="en-US" sz="4800" dirty="0">
                <a:solidFill>
                  <a:srgbClr val="FFFFFF"/>
                </a:solidFill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apps</a:t>
            </a:r>
            <a:endParaRPr lang="en-US" altLang="zh-CN" sz="4800" kern="1200" dirty="0">
              <a:solidFill>
                <a:srgbClr val="FFFFFF"/>
              </a:solidFill>
              <a:latin typeface="+mn-lt"/>
              <a:cs typeface="+mn-cs"/>
            </a:endParaRPr>
          </a:p>
        </p:txBody>
      </p:sp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D3DFE9F0-9925-0442-A12E-1CEF2A72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8" t="22834" r="4787" b="23667"/>
          <a:stretch/>
        </p:blipFill>
        <p:spPr>
          <a:xfrm>
            <a:off x="1924329" y="2041071"/>
            <a:ext cx="8343341" cy="481692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0F16A95-6D53-F447-8FD5-1B822133B85C}"/>
              </a:ext>
            </a:extLst>
          </p:cNvPr>
          <p:cNvSpPr/>
          <p:nvPr/>
        </p:nvSpPr>
        <p:spPr>
          <a:xfrm>
            <a:off x="11058853" y="4879022"/>
            <a:ext cx="11331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2018 Nielsen Total Audience Report</a:t>
            </a:r>
          </a:p>
        </p:txBody>
      </p:sp>
    </p:spTree>
    <p:extLst>
      <p:ext uri="{BB962C8B-B14F-4D97-AF65-F5344CB8AC3E}">
        <p14:creationId xmlns:p14="http://schemas.microsoft.com/office/powerpoint/2010/main" val="380425886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36606ED-CBEA-3943-83C2-8DF0EB911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376" y="0"/>
            <a:ext cx="267294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7FACCE-5AEF-A04B-B5A3-1B27A11B9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470" y="0"/>
            <a:ext cx="2683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61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6A5815C-151F-48E5-B846-828D2876F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/>
              <a:t>Design process for interventions</a:t>
            </a:r>
            <a:endParaRPr lang="zh-CN" alt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563A54-B70B-44FF-91B2-9C8C93E67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Existing interventions on the Chrome Store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Ideas proposed by experts and users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Adaptations of techniques from the literature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80329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地图, 文字&#10;&#10;描述已自动生成">
            <a:extLst>
              <a:ext uri="{FF2B5EF4-FFF2-40B4-BE49-F238E27FC236}">
                <a16:creationId xmlns:a16="http://schemas.microsoft.com/office/drawing/2014/main" id="{06D12A9C-A57B-CA49-A8A7-2300063A3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0" y="-766916"/>
            <a:ext cx="12233380" cy="7624916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6ECB4AFF-E9E0-1541-8E06-41BDF08621FA}"/>
              </a:ext>
            </a:extLst>
          </p:cNvPr>
          <p:cNvSpPr/>
          <p:nvPr/>
        </p:nvSpPr>
        <p:spPr>
          <a:xfrm>
            <a:off x="3045234" y="0"/>
            <a:ext cx="6101531" cy="14010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200" dirty="0"/>
              <a:t>Over</a:t>
            </a:r>
            <a:r>
              <a:rPr kumimoji="1" lang="zh-CN" altLang="en-US" sz="4200" dirty="0"/>
              <a:t> </a:t>
            </a:r>
            <a:r>
              <a:rPr kumimoji="1" lang="en-US" altLang="zh-CN" sz="4200" dirty="0"/>
              <a:t>12,000</a:t>
            </a:r>
            <a:r>
              <a:rPr kumimoji="1" lang="zh-CN" altLang="en-US" sz="4200" dirty="0"/>
              <a:t> </a:t>
            </a:r>
            <a:r>
              <a:rPr kumimoji="1" lang="en-US" altLang="zh-CN" sz="4200" dirty="0"/>
              <a:t>daily</a:t>
            </a:r>
            <a:r>
              <a:rPr kumimoji="1" lang="zh-CN" altLang="en-US" sz="4200" dirty="0"/>
              <a:t> </a:t>
            </a:r>
            <a:r>
              <a:rPr kumimoji="1" lang="en-US" altLang="zh-CN" sz="4200" dirty="0"/>
              <a:t>active</a:t>
            </a:r>
            <a:r>
              <a:rPr kumimoji="1" lang="zh-CN" altLang="en-US" sz="4200" dirty="0"/>
              <a:t> </a:t>
            </a:r>
            <a:r>
              <a:rPr kumimoji="1" lang="en-US" altLang="zh-CN" sz="4200" dirty="0"/>
              <a:t>users</a:t>
            </a:r>
            <a:r>
              <a:rPr kumimoji="1" lang="zh-CN" altLang="en-US" sz="4200" dirty="0"/>
              <a:t> </a:t>
            </a:r>
            <a:r>
              <a:rPr kumimoji="1" lang="en-US" altLang="zh-CN" sz="4200" dirty="0"/>
              <a:t>from</a:t>
            </a:r>
            <a:r>
              <a:rPr kumimoji="1" lang="zh-CN" altLang="en-US" sz="4200" dirty="0"/>
              <a:t> </a:t>
            </a:r>
            <a:r>
              <a:rPr kumimoji="1" lang="en-US" altLang="zh-CN" sz="4200" dirty="0"/>
              <a:t>151</a:t>
            </a:r>
            <a:r>
              <a:rPr kumimoji="1" lang="zh-CN" altLang="en-US" sz="4200" dirty="0"/>
              <a:t> </a:t>
            </a:r>
            <a:r>
              <a:rPr kumimoji="1" lang="en-US" altLang="zh-CN" sz="4200" dirty="0"/>
              <a:t>countries</a:t>
            </a:r>
            <a:endParaRPr kumimoji="1" lang="zh-CN" altLang="en-US" sz="4200" dirty="0"/>
          </a:p>
        </p:txBody>
      </p:sp>
    </p:spTree>
    <p:extLst>
      <p:ext uri="{BB962C8B-B14F-4D97-AF65-F5344CB8AC3E}">
        <p14:creationId xmlns:p14="http://schemas.microsoft.com/office/powerpoint/2010/main" val="1485730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屏幕截图&#10;&#10;描述已自动生成">
            <a:extLst>
              <a:ext uri="{FF2B5EF4-FFF2-40B4-BE49-F238E27FC236}">
                <a16:creationId xmlns:a16="http://schemas.microsoft.com/office/drawing/2014/main" id="{8B43F425-69FD-A346-8BC9-409C8C3CD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-9353"/>
            <a:ext cx="8892540" cy="68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50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屏幕截图&#10;&#10;描述已自动生成">
            <a:extLst>
              <a:ext uri="{FF2B5EF4-FFF2-40B4-BE49-F238E27FC236}">
                <a16:creationId xmlns:a16="http://schemas.microsoft.com/office/drawing/2014/main" id="{155D436A-2FE5-844D-97A9-70FA3A4C6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71" y="-6106"/>
            <a:ext cx="9242458" cy="686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0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CF46A071-D9E9-9F43-84C5-D8AA897BD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0" y="-1"/>
            <a:ext cx="10841950" cy="686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80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1D144B5-AAD8-5E42-A189-67E934337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91" y="0"/>
            <a:ext cx="6934049" cy="688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72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5E16A-9CC9-3C42-8658-6F900BC2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</a:t>
            </a:r>
            <a:r>
              <a:rPr lang="en-US" altLang="zh-CN" dirty="0"/>
              <a:t>Growth In-the-wild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58762D-C396-DA45-9763-07359BD3D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Design for good user experience: polish product, remove bugs, avoid long onboarding surveys and excessive experience sampling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87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DA079-ADB6-4E38-B78C-05DEC316F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584" y="1068905"/>
            <a:ext cx="4370551" cy="232691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CN" sz="5000" dirty="0"/>
              <a:t>People struggle to reduce their time online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516403-29F5-4043-BB86-1748C8659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8" r="9797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B9D4A41-45F7-4977-8C64-A9489A4E7988}"/>
              </a:ext>
            </a:extLst>
          </p:cNvPr>
          <p:cNvSpPr/>
          <p:nvPr/>
        </p:nvSpPr>
        <p:spPr>
          <a:xfrm>
            <a:off x="5823937" y="4247909"/>
            <a:ext cx="57279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</a:rPr>
              <a:t>Kim, Young-Ho, et al. "</a:t>
            </a:r>
            <a:r>
              <a:rPr lang="en-US" altLang="zh-CN" dirty="0" err="1">
                <a:latin typeface="Calibri" panose="020F0502020204030204" pitchFamily="34" charset="0"/>
              </a:rPr>
              <a:t>TimeAware</a:t>
            </a:r>
            <a:r>
              <a:rPr lang="en-US" altLang="zh-CN" dirty="0">
                <a:latin typeface="Calibri" panose="020F0502020204030204" pitchFamily="34" charset="0"/>
              </a:rPr>
              <a:t>: Leveraging framing effects to enhance personal productivity." Proceedings of the 2016 CHI Conference on Human Factors in Computing Systems. ACM, 2016.</a:t>
            </a:r>
          </a:p>
          <a:p>
            <a:endParaRPr lang="en-US" altLang="zh-CN" dirty="0">
              <a:latin typeface="Calibri" panose="020F0502020204030204" pitchFamily="34" charset="0"/>
            </a:endParaRPr>
          </a:p>
          <a:p>
            <a:r>
              <a:rPr lang="en-US" altLang="zh-CN" dirty="0" err="1">
                <a:latin typeface="Calibri" panose="020F0502020204030204" pitchFamily="34" charset="0"/>
              </a:rPr>
              <a:t>Andreassen</a:t>
            </a:r>
            <a:r>
              <a:rPr lang="en-US" altLang="zh-CN" dirty="0">
                <a:latin typeface="Calibri" panose="020F0502020204030204" pitchFamily="34" charset="0"/>
              </a:rPr>
              <a:t>, </a:t>
            </a:r>
            <a:r>
              <a:rPr lang="en-US" altLang="zh-CN" dirty="0" err="1">
                <a:latin typeface="Calibri" panose="020F0502020204030204" pitchFamily="34" charset="0"/>
              </a:rPr>
              <a:t>Cecilie</a:t>
            </a:r>
            <a:r>
              <a:rPr lang="en-US" altLang="zh-CN" dirty="0">
                <a:latin typeface="Calibri" panose="020F0502020204030204" pitchFamily="34" charset="0"/>
              </a:rPr>
              <a:t> </a:t>
            </a:r>
            <a:r>
              <a:rPr lang="en-US" altLang="zh-CN" dirty="0" err="1">
                <a:latin typeface="Calibri" panose="020F0502020204030204" pitchFamily="34" charset="0"/>
              </a:rPr>
              <a:t>Schou</a:t>
            </a:r>
            <a:r>
              <a:rPr lang="en-US" altLang="zh-CN" dirty="0">
                <a:latin typeface="Calibri" panose="020F0502020204030204" pitchFamily="34" charset="0"/>
              </a:rPr>
              <a:t>, et al. "Development of a Facebook addiction scale." Psychological reports 110.2 (2012): 501-517.</a:t>
            </a:r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654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5E16A-9CC9-3C42-8658-6F900BC2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Designing for Growth In-the-wild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58762D-C396-DA45-9763-07359BD3D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A/B test to find good defaults that maximize retention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997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5E16A-9CC9-3C42-8658-6F900BC21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Designing for Growth In-the-wild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5CB7F6D-88C0-2245-BC20-0577C3FBE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Give people plenty of opportunities to leave feedback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59AE4F6-A684-8849-BE7C-8B6D0DEC2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32"/>
          <a:stretch/>
        </p:blipFill>
        <p:spPr>
          <a:xfrm>
            <a:off x="2672821" y="2530549"/>
            <a:ext cx="6846357" cy="540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53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5E16A-9CC9-3C42-8658-6F900BC21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Designing for Growth In-the-wild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5CB7F6D-88C0-2245-BC20-0577C3FBE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Give people plenty of opportunities to leave feedback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内容占位符 7" descr="HabitLab Uninstalled - Google Chrome">
            <a:extLst>
              <a:ext uri="{FF2B5EF4-FFF2-40B4-BE49-F238E27FC236}">
                <a16:creationId xmlns:a16="http://schemas.microsoft.com/office/drawing/2014/main" id="{53E20C93-9EB6-384D-B9C0-94A421CFA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" t="7815" r="56322" b="52929"/>
          <a:stretch/>
        </p:blipFill>
        <p:spPr>
          <a:xfrm>
            <a:off x="2813625" y="2946484"/>
            <a:ext cx="6564749" cy="323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41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5E16A-9CC9-3C42-8658-6F900BC2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Designing for Growth In-the-wild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5CB7F6D-88C0-2245-BC20-0577C3FBE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 people plenty of opportunities to leave feedback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图片 7" descr="图片包含 屏幕截图&#10;&#10;描述已自动生成">
            <a:extLst>
              <a:ext uri="{FF2B5EF4-FFF2-40B4-BE49-F238E27FC236}">
                <a16:creationId xmlns:a16="http://schemas.microsoft.com/office/drawing/2014/main" id="{C63E9244-11BE-FF4D-A309-D9EA3B91A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3781"/>
            <a:ext cx="12192000" cy="349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93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5E16A-9CC9-3C42-8658-6F900BC2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Designing for Growth In-the-wild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5CB7F6D-88C0-2245-BC20-0577C3FBE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 people plenty of opportunities to leave feedback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C78E7E-9DA0-C641-8EB7-5F78D1CC6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03" y="2747963"/>
            <a:ext cx="10519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25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5E16A-9CC9-3C42-8658-6F900BC2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Designing for Growth In-the-wild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5CB7F6D-88C0-2245-BC20-0577C3FBE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 people plenty of opportunities to leave feedback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052653-8A82-3041-B5B3-806440F50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436" y="2320734"/>
            <a:ext cx="7199128" cy="453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05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5E16A-9CC9-3C42-8658-6F900BC2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Designing for Growth In-the-wild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5CB7F6D-88C0-2245-BC20-0577C3FBE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Give people opportunities to contribute: ideas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B52FF7F2-4C86-4644-8EA5-A800C1C1D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81" y="2625007"/>
            <a:ext cx="6745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06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5E16A-9CC9-3C42-8658-6F900BC2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Designing for Growth In-the-wild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5CB7F6D-88C0-2245-BC20-0577C3FBE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 people opportunities to contribute: internationalization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DC722615-1F3E-F842-A91E-4EF939EA3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7487"/>
            <a:ext cx="6602819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4AA2D5-D353-D14A-BF8F-A1F2F2989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864" y="2307487"/>
            <a:ext cx="15367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46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5E16A-9CC9-3C42-8658-6F900BC2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Designing for Growth In-the-wild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5CB7F6D-88C0-2245-BC20-0577C3FBE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 people opportunities to contribute: code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DBE7F622-2BF9-8048-B94C-383C11F01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665" y="2317898"/>
            <a:ext cx="8088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78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5E16A-9CC9-3C42-8658-6F900BC2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Designing for Growth In-the-wild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5CB7F6D-88C0-2245-BC20-0577C3FBE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 people opportunities to contribute: code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8C9B5B-9252-FB46-A613-2792F91AC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2584450"/>
            <a:ext cx="98933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79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E030CA80-BB3B-414F-B6F2-285830BBB39E}"/>
              </a:ext>
            </a:extLst>
          </p:cNvPr>
          <p:cNvSpPr/>
          <p:nvPr/>
        </p:nvSpPr>
        <p:spPr>
          <a:xfrm>
            <a:off x="1290271" y="2763192"/>
            <a:ext cx="3832715" cy="173344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C5F930F-79BD-46E4-B892-6BDE7060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12" y="855001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3400" dirty="0"/>
              <a:t>Users use productivity tools to help them reduce time online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66629C05-A5B3-4CA5-8A44-E226118B6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9645" y="3189126"/>
            <a:ext cx="3553968" cy="865542"/>
          </a:xfrm>
          <a:prstGeom prst="rect">
            <a:avLst/>
          </a:prstGeom>
        </p:spPr>
      </p:pic>
      <p:sp>
        <p:nvSpPr>
          <p:cNvPr id="4" name="AutoShape 4" descr="「rescuetime」的圖片搜尋結果">
            <a:extLst>
              <a:ext uri="{FF2B5EF4-FFF2-40B4-BE49-F238E27FC236}">
                <a16:creationId xmlns:a16="http://schemas.microsoft.com/office/drawing/2014/main" id="{7C0410AD-3153-4F9B-AF00-5A57FA977C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629" y="4918075"/>
            <a:ext cx="58959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" name="AutoShape 6" descr="Rescuetime logo black type">
            <a:extLst>
              <a:ext uri="{FF2B5EF4-FFF2-40B4-BE49-F238E27FC236}">
                <a16:creationId xmlns:a16="http://schemas.microsoft.com/office/drawing/2014/main" id="{F32CB561-DF4A-43AD-8E2E-3693284FD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02216" y="548481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F880E79-6CA3-DA42-A151-DB02CE405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2763192"/>
            <a:ext cx="4457700" cy="175124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52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5E16A-9CC9-3C42-8658-6F900BC2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Designing for Growth In-the-wild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58762D-C396-DA45-9763-07359BD3D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Ultimately, a lot depends on press and factors outside your control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759DBB-EE82-4A4A-BEA8-1B69C50C4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3850"/>
            <a:ext cx="104140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80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5E16A-9CC9-3C42-8658-6F900BC2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Designing for Growth In-the-wild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58762D-C396-DA45-9763-07359BD3D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Ultimately, a lot depends on press and factors outside your control</a:t>
            </a:r>
          </a:p>
        </p:txBody>
      </p:sp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EC362A03-E1F5-994C-8ABC-79CB81181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50" y="2457450"/>
            <a:ext cx="93091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71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5E16A-9CC9-3C42-8658-6F900BC2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Designing for Growth In-the-wild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58762D-C396-DA45-9763-07359BD3D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Ultimately, a lot depends on press and factors outside your control</a:t>
            </a:r>
          </a:p>
        </p:txBody>
      </p:sp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E6A50C04-6A21-7F4C-84D4-D6ED3B415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5011"/>
            <a:ext cx="12192000" cy="506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79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5E16A-9CC9-3C42-8658-6F900BC2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Designing for Growth In-the-wild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58762D-C396-DA45-9763-07359BD3D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Ultimately, a lot depends on press and factors outside your control</a:t>
            </a:r>
          </a:p>
        </p:txBody>
      </p:sp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7E83059D-C8EB-8745-8291-7B268B8B0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4064"/>
            <a:ext cx="5720316" cy="3983936"/>
          </a:xfrm>
          <a:prstGeom prst="rect">
            <a:avLst/>
          </a:prstGeom>
        </p:spPr>
      </p:pic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7862ED1A-9837-FD4B-A3FC-A08E9BF40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729" y="3147644"/>
            <a:ext cx="6225271" cy="290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46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ABE2E58B-3772-BC4F-907F-EACF3675A316}"/>
              </a:ext>
            </a:extLst>
          </p:cNvPr>
          <p:cNvSpPr/>
          <p:nvPr/>
        </p:nvSpPr>
        <p:spPr>
          <a:xfrm>
            <a:off x="-1009650" y="-9144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9A29B3-8665-1544-98D4-94B09DB5FBBD}"/>
              </a:ext>
            </a:extLst>
          </p:cNvPr>
          <p:cNvSpPr/>
          <p:nvPr/>
        </p:nvSpPr>
        <p:spPr>
          <a:xfrm>
            <a:off x="5882640" y="1211580"/>
            <a:ext cx="6050280" cy="15087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337C68E-2032-D94C-82E6-8993A2E7297A}"/>
              </a:ext>
            </a:extLst>
          </p:cNvPr>
          <p:cNvSpPr/>
          <p:nvPr/>
        </p:nvSpPr>
        <p:spPr>
          <a:xfrm>
            <a:off x="5882640" y="1253331"/>
            <a:ext cx="60502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i="1" dirty="0">
                <a:solidFill>
                  <a:schemeClr val="bg1"/>
                </a:solidFill>
              </a:rPr>
              <a:t>Rotating Online Behavior Change Interventions Increases Effectiveness But Also Increases Attrition (CSCW 2018)</a:t>
            </a:r>
          </a:p>
          <a:p>
            <a:endParaRPr kumimoji="1" lang="en-US" altLang="zh-CN" sz="2800" dirty="0">
              <a:solidFill>
                <a:schemeClr val="bg1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BA12C0B-7300-0549-8A8D-91F151A02B8D}"/>
              </a:ext>
            </a:extLst>
          </p:cNvPr>
          <p:cNvSpPr/>
          <p:nvPr/>
        </p:nvSpPr>
        <p:spPr>
          <a:xfrm>
            <a:off x="838200" y="3155067"/>
            <a:ext cx="3962400" cy="891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9C5BCDC-125F-2543-AFB7-3817C29B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4396740" cy="5468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Outcomes</a:t>
            </a:r>
          </a:p>
          <a:p>
            <a:pPr marL="0" indent="0">
              <a:buNone/>
            </a:pPr>
            <a:r>
              <a:rPr kumimoji="1" lang="en-US" altLang="zh-CN" dirty="0"/>
              <a:t>Does effectiveness remain constant over time?</a:t>
            </a:r>
          </a:p>
          <a:p>
            <a:pPr marL="0" indent="0">
              <a:buNone/>
            </a:pPr>
            <a:r>
              <a:rPr kumimoji="1" lang="en-US" altLang="zh-CN" dirty="0"/>
              <a:t>What externalities exist?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Interventions</a:t>
            </a:r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2828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DA079-ADB6-4E38-B78C-05DEC316F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625056"/>
            <a:ext cx="4524973" cy="29469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3400" dirty="0"/>
              <a:t>Behavior change interventions suffer from declined engagement over time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A3CD92-7A16-4046-A096-99F06197C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/>
          <a:stretch/>
        </p:blipFill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545C83C-7C0B-4049-A6FE-B273AA8634FB}"/>
              </a:ext>
            </a:extLst>
          </p:cNvPr>
          <p:cNvSpPr/>
          <p:nvPr/>
        </p:nvSpPr>
        <p:spPr>
          <a:xfrm>
            <a:off x="804672" y="5445658"/>
            <a:ext cx="56923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Paul Krebs, James O Prochaska, and Joseph S Rossi. 2010. A meta-analysis of computer-tailored interventions for health behavior change. Preventive medicine 51, 3-4 (2010), 214–221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1235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5F930F-79BD-46E4-B892-6BDE7060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700" dirty="0"/>
              <a:t>Novelty effects can provide temporary boosts in engagement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C63F8A-35A1-42A8-9852-6D0337D5B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" r="8078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6FCD4F0-839B-4ECC-A363-332D6D5FF418}"/>
              </a:ext>
            </a:extLst>
          </p:cNvPr>
          <p:cNvSpPr/>
          <p:nvPr/>
        </p:nvSpPr>
        <p:spPr>
          <a:xfrm>
            <a:off x="5540031" y="555412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Reza </a:t>
            </a:r>
            <a:r>
              <a:rPr lang="en-US" altLang="zh-CN" dirty="0" err="1"/>
              <a:t>Kormi</a:t>
            </a:r>
            <a:r>
              <a:rPr lang="en-US" altLang="zh-CN" dirty="0"/>
              <a:t> </a:t>
            </a:r>
            <a:r>
              <a:rPr lang="en-US" altLang="zh-CN" dirty="0" err="1"/>
              <a:t>nouri</a:t>
            </a:r>
            <a:r>
              <a:rPr lang="en-US" altLang="zh-CN" dirty="0"/>
              <a:t>, Lars Goran </a:t>
            </a:r>
            <a:r>
              <a:rPr lang="en-US" altLang="zh-CN" dirty="0" err="1"/>
              <a:t>Nilson</a:t>
            </a:r>
            <a:r>
              <a:rPr lang="en-US" altLang="zh-CN" dirty="0"/>
              <a:t>, and Nobuo </a:t>
            </a:r>
            <a:r>
              <a:rPr lang="en-US" altLang="zh-CN" dirty="0" err="1"/>
              <a:t>Ohta</a:t>
            </a:r>
            <a:r>
              <a:rPr lang="en-US" altLang="zh-CN" dirty="0"/>
              <a:t>. [n. d.]. The novelty effect: Support for the Novelty Encoding Hypothesis. Scandinavian Journal of Psychology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9591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E030CA80-BB3B-414F-B6F2-285830BBB39E}"/>
              </a:ext>
            </a:extLst>
          </p:cNvPr>
          <p:cNvSpPr/>
          <p:nvPr/>
        </p:nvSpPr>
        <p:spPr>
          <a:xfrm>
            <a:off x="1290271" y="2763192"/>
            <a:ext cx="3832715" cy="173344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C5F930F-79BD-46E4-B892-6BDE7060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12" y="855001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3600" dirty="0">
                <a:solidFill>
                  <a:srgbClr val="FFFFFF"/>
                </a:solidFill>
              </a:rPr>
              <a:t>Existing behavior change systems</a:t>
            </a:r>
            <a:br>
              <a:rPr lang="en-US" altLang="zh-CN" sz="3600" dirty="0">
                <a:solidFill>
                  <a:srgbClr val="FFFFFF"/>
                </a:solidFill>
              </a:rPr>
            </a:br>
            <a:r>
              <a:rPr lang="en-US" altLang="zh-CN" sz="3600" dirty="0">
                <a:solidFill>
                  <a:srgbClr val="FFFFFF"/>
                </a:solidFill>
              </a:rPr>
              <a:t>tend to use static interventions</a:t>
            </a:r>
            <a:endParaRPr lang="en-US" altLang="zh-CN" sz="3400" dirty="0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66629C05-A5B3-4CA5-8A44-E226118B6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9645" y="3189126"/>
            <a:ext cx="3553968" cy="865542"/>
          </a:xfrm>
          <a:prstGeom prst="rect">
            <a:avLst/>
          </a:prstGeom>
        </p:spPr>
      </p:pic>
      <p:sp>
        <p:nvSpPr>
          <p:cNvPr id="4" name="AutoShape 4" descr="「rescuetime」的圖片搜尋結果">
            <a:extLst>
              <a:ext uri="{FF2B5EF4-FFF2-40B4-BE49-F238E27FC236}">
                <a16:creationId xmlns:a16="http://schemas.microsoft.com/office/drawing/2014/main" id="{7C0410AD-3153-4F9B-AF00-5A57FA977C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629" y="4918075"/>
            <a:ext cx="58959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" name="AutoShape 6" descr="Rescuetime logo black type">
            <a:extLst>
              <a:ext uri="{FF2B5EF4-FFF2-40B4-BE49-F238E27FC236}">
                <a16:creationId xmlns:a16="http://schemas.microsoft.com/office/drawing/2014/main" id="{F32CB561-DF4A-43AD-8E2E-3693284FD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02216" y="548481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F880E79-6CA3-DA42-A151-DB02CE405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2763192"/>
            <a:ext cx="4457700" cy="175124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91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D86D2BE-7EE8-4CA3-81F1-C66292DA13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7" b="388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C5F930F-79BD-46E4-B892-6BDE7060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[RQ] Can a strategy of rotating interventions improve effectiveness?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805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B06C98-3889-40F9-B977-DCFF3A59E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C5F930F-79BD-46E4-B892-6BDE7060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5000" dirty="0">
                <a:solidFill>
                  <a:srgbClr val="FFFFFF"/>
                </a:solidFill>
              </a:rPr>
              <a:t>[H1] Static interventions suffer from decreased effectiveness over time</a:t>
            </a:r>
            <a:br>
              <a:rPr lang="en-US" altLang="zh-CN" sz="5000" dirty="0">
                <a:solidFill>
                  <a:srgbClr val="FFFFFF"/>
                </a:solidFill>
              </a:rPr>
            </a:br>
            <a:endParaRPr lang="en-US" altLang="zh-CN" sz="5000" dirty="0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8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D485C-66E4-A541-9D4B-8BCEA8ED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Interventions and resulting outcomes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00F0BE-AC0C-C84C-A350-F62809421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If your goal is to spend less time on Facebook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1F5F2330-8FA0-D347-A63B-78B054F6F763}"/>
              </a:ext>
            </a:extLst>
          </p:cNvPr>
          <p:cNvSpPr/>
          <p:nvPr/>
        </p:nvSpPr>
        <p:spPr>
          <a:xfrm>
            <a:off x="1623790" y="3706882"/>
            <a:ext cx="2530549" cy="2041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/>
              <a:t>Block Facebook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562CEF1-5A16-2843-9BDC-428887C3606D}"/>
              </a:ext>
            </a:extLst>
          </p:cNvPr>
          <p:cNvSpPr/>
          <p:nvPr/>
        </p:nvSpPr>
        <p:spPr>
          <a:xfrm>
            <a:off x="7416762" y="3706882"/>
            <a:ext cx="2530549" cy="2041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/>
              <a:t>Time on Facebook decreases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29B0777-405C-D64D-AD18-AEA77BC11D0A}"/>
              </a:ext>
            </a:extLst>
          </p:cNvPr>
          <p:cNvSpPr txBox="1">
            <a:spLocks/>
          </p:cNvSpPr>
          <p:nvPr/>
        </p:nvSpPr>
        <p:spPr>
          <a:xfrm>
            <a:off x="1869225" y="2988774"/>
            <a:ext cx="2530549" cy="918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Intervention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863AB0-197D-DA47-9569-9DF3A9B356FE}"/>
              </a:ext>
            </a:extLst>
          </p:cNvPr>
          <p:cNvSpPr txBox="1">
            <a:spLocks/>
          </p:cNvSpPr>
          <p:nvPr/>
        </p:nvSpPr>
        <p:spPr>
          <a:xfrm>
            <a:off x="7830545" y="2973786"/>
            <a:ext cx="2116766" cy="73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Outcome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EA8B02B9-81EA-FB48-B47F-7D98694FC1CF}"/>
              </a:ext>
            </a:extLst>
          </p:cNvPr>
          <p:cNvSpPr/>
          <p:nvPr/>
        </p:nvSpPr>
        <p:spPr>
          <a:xfrm>
            <a:off x="4792293" y="4238507"/>
            <a:ext cx="2020186" cy="11908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43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F618FE-2B24-4CDE-AE65-A2D83372AA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" r="8833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C5F930F-79BD-46E4-B892-6BDE7060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5600" dirty="0">
                <a:solidFill>
                  <a:srgbClr val="FFFFFF"/>
                </a:solidFill>
              </a:rPr>
              <a:t>[H2] Rotation will increase intervention effectiveness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655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31995789-0386-7844-8466-990F6E79789E}"/>
              </a:ext>
            </a:extLst>
          </p:cNvPr>
          <p:cNvSpPr/>
          <p:nvPr/>
        </p:nvSpPr>
        <p:spPr>
          <a:xfrm>
            <a:off x="-1009650" y="-9144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6663B4-A1F0-F541-BBBA-60FEC9B73795}"/>
              </a:ext>
            </a:extLst>
          </p:cNvPr>
          <p:cNvSpPr/>
          <p:nvPr/>
        </p:nvSpPr>
        <p:spPr>
          <a:xfrm>
            <a:off x="5836920" y="2880360"/>
            <a:ext cx="3962400" cy="5029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337C68E-2032-D94C-82E6-8993A2E7297A}"/>
              </a:ext>
            </a:extLst>
          </p:cNvPr>
          <p:cNvSpPr/>
          <p:nvPr/>
        </p:nvSpPr>
        <p:spPr>
          <a:xfrm>
            <a:off x="5836920" y="733246"/>
            <a:ext cx="605028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i="1" dirty="0">
                <a:solidFill>
                  <a:schemeClr val="bg1"/>
                </a:solidFill>
              </a:rPr>
              <a:t>Rotating Online Behavior Change Interventions Increases Effectiveness But Also Increases Attrition (CSCW 2018)</a:t>
            </a:r>
          </a:p>
          <a:p>
            <a:endParaRPr kumimoji="1" lang="en" altLang="zh-CN" sz="2800" dirty="0">
              <a:solidFill>
                <a:schemeClr val="bg1"/>
              </a:solidFill>
            </a:endParaRP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Rotating vs static intervention strategies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Study 1: Within subjects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Study 2: Between subjects</a:t>
            </a:r>
          </a:p>
          <a:p>
            <a:endParaRPr kumimoji="1" lang="en-US" altLang="zh-CN" sz="2800" dirty="0">
              <a:solidFill>
                <a:schemeClr val="bg1"/>
              </a:solidFill>
            </a:endParaRP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Qualitative feedback</a:t>
            </a:r>
          </a:p>
          <a:p>
            <a:br>
              <a:rPr kumimoji="1" lang="en-US" altLang="zh-CN" sz="2800" dirty="0">
                <a:solidFill>
                  <a:schemeClr val="bg1"/>
                </a:solidFill>
              </a:rPr>
            </a:br>
            <a:r>
              <a:rPr kumimoji="1" lang="en-US" altLang="zh-CN" sz="2800" dirty="0">
                <a:solidFill>
                  <a:schemeClr val="bg1"/>
                </a:solidFill>
              </a:rPr>
              <a:t>Study 3: Improving users’ mental models about rotating interventions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A6CF18-9D2E-7441-984F-E3B84F44BE03}"/>
              </a:ext>
            </a:extLst>
          </p:cNvPr>
          <p:cNvSpPr/>
          <p:nvPr/>
        </p:nvSpPr>
        <p:spPr>
          <a:xfrm>
            <a:off x="838200" y="2674620"/>
            <a:ext cx="4213860" cy="8915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6906D53-A345-1644-963E-88FD99280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4396740" cy="5468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Do interventions remain effective as time passes?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What are the side effects of interventions?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0033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30C422-C939-439F-8742-80AF6B4A8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Compare rotating and static intervention strategies, in terms of: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Effectiveness of interventions over time (daily time on sites)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Attrition rates (time until uninstall)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74740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B64CF8-D5FA-40E8-AD8D-1CFCF192F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4764"/>
            <a:ext cx="10515600" cy="518219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Within-subjects design, 217 participants</a:t>
            </a:r>
          </a:p>
        </p:txBody>
      </p:sp>
    </p:spTree>
    <p:extLst>
      <p:ext uri="{BB962C8B-B14F-4D97-AF65-F5344CB8AC3E}">
        <p14:creationId xmlns:p14="http://schemas.microsoft.com/office/powerpoint/2010/main" val="4244484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B64CF8-D5FA-40E8-AD8D-1CFCF192F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4764"/>
            <a:ext cx="10515600" cy="518219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Within-subjects design, 217 participants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Conditions: on some days, users saw the same intervention (static), on others, interventions changed each visit (rotation)</a:t>
            </a:r>
          </a:p>
        </p:txBody>
      </p:sp>
    </p:spTree>
    <p:extLst>
      <p:ext uri="{BB962C8B-B14F-4D97-AF65-F5344CB8AC3E}">
        <p14:creationId xmlns:p14="http://schemas.microsoft.com/office/powerpoint/2010/main" val="3500099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B64CF8-D5FA-40E8-AD8D-1CFCF192F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4764"/>
            <a:ext cx="10515600" cy="518219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Within-subjects design, 217 participants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Conditions: on some days, users saw the same intervention (static), on others, interventions changed each visit (rotation)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Conditions were organized into blocks of 1, 3, 5, 7 days</a:t>
            </a:r>
          </a:p>
        </p:txBody>
      </p:sp>
      <p:sp>
        <p:nvSpPr>
          <p:cNvPr id="5" name="圆角矩形 3">
            <a:extLst>
              <a:ext uri="{FF2B5EF4-FFF2-40B4-BE49-F238E27FC236}">
                <a16:creationId xmlns:a16="http://schemas.microsoft.com/office/drawing/2014/main" id="{CA8A267F-9431-46BB-B9DB-D60C1E1750AA}"/>
              </a:ext>
            </a:extLst>
          </p:cNvPr>
          <p:cNvSpPr/>
          <p:nvPr/>
        </p:nvSpPr>
        <p:spPr>
          <a:xfrm>
            <a:off x="1062644" y="4943801"/>
            <a:ext cx="1083734" cy="541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DF76DC1-AC60-493D-B345-33CA78DF4284}"/>
              </a:ext>
            </a:extLst>
          </p:cNvPr>
          <p:cNvSpPr/>
          <p:nvPr/>
        </p:nvSpPr>
        <p:spPr>
          <a:xfrm>
            <a:off x="1604510" y="4943801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252E7ED-07F6-4920-AC23-DE7FF291E681}"/>
              </a:ext>
            </a:extLst>
          </p:cNvPr>
          <p:cNvSpPr/>
          <p:nvPr/>
        </p:nvSpPr>
        <p:spPr>
          <a:xfrm>
            <a:off x="1062643" y="4943801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圆角矩形标注 36">
            <a:extLst>
              <a:ext uri="{FF2B5EF4-FFF2-40B4-BE49-F238E27FC236}">
                <a16:creationId xmlns:a16="http://schemas.microsoft.com/office/drawing/2014/main" id="{9860821A-9631-40F0-B3A5-C042B539C5C1}"/>
              </a:ext>
            </a:extLst>
          </p:cNvPr>
          <p:cNvSpPr/>
          <p:nvPr/>
        </p:nvSpPr>
        <p:spPr>
          <a:xfrm>
            <a:off x="1062643" y="4301259"/>
            <a:ext cx="5031029" cy="402962"/>
          </a:xfrm>
          <a:prstGeom prst="wedgeRoundRectCallout">
            <a:avLst>
              <a:gd name="adj1" fmla="val -43526"/>
              <a:gd name="adj2" fmla="val 1037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A block of 1 day static followed by 1 day rotation</a:t>
            </a:r>
            <a:endParaRPr kumimoji="1" lang="zh-CN" altLang="en-US" dirty="0"/>
          </a:p>
        </p:txBody>
      </p:sp>
      <p:sp>
        <p:nvSpPr>
          <p:cNvPr id="28" name="文本框 1">
            <a:extLst>
              <a:ext uri="{FF2B5EF4-FFF2-40B4-BE49-F238E27FC236}">
                <a16:creationId xmlns:a16="http://schemas.microsoft.com/office/drawing/2014/main" id="{88030CC9-B796-4449-88F6-BA6B7676A38F}"/>
              </a:ext>
            </a:extLst>
          </p:cNvPr>
          <p:cNvSpPr txBox="1"/>
          <p:nvPr/>
        </p:nvSpPr>
        <p:spPr>
          <a:xfrm>
            <a:off x="586680" y="5493904"/>
            <a:ext cx="1090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 Day   1      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38528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B64CF8-D5FA-40E8-AD8D-1CFCF192F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4764"/>
            <a:ext cx="10515600" cy="518219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Within-subjects design, 217 participants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Conditions: on some days, users saw the same intervention (static), on others, interventions changed each visit (rotation)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Conditions were organized into blocks of 1, 3, 5, 7 days</a:t>
            </a:r>
          </a:p>
        </p:txBody>
      </p:sp>
      <p:sp>
        <p:nvSpPr>
          <p:cNvPr id="5" name="圆角矩形 3">
            <a:extLst>
              <a:ext uri="{FF2B5EF4-FFF2-40B4-BE49-F238E27FC236}">
                <a16:creationId xmlns:a16="http://schemas.microsoft.com/office/drawing/2014/main" id="{CA8A267F-9431-46BB-B9DB-D60C1E1750AA}"/>
              </a:ext>
            </a:extLst>
          </p:cNvPr>
          <p:cNvSpPr/>
          <p:nvPr/>
        </p:nvSpPr>
        <p:spPr>
          <a:xfrm>
            <a:off x="1062644" y="4943801"/>
            <a:ext cx="1083734" cy="541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DF76DC1-AC60-493D-B345-33CA78DF4284}"/>
              </a:ext>
            </a:extLst>
          </p:cNvPr>
          <p:cNvSpPr/>
          <p:nvPr/>
        </p:nvSpPr>
        <p:spPr>
          <a:xfrm>
            <a:off x="1604510" y="4943801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252E7ED-07F6-4920-AC23-DE7FF291E681}"/>
              </a:ext>
            </a:extLst>
          </p:cNvPr>
          <p:cNvSpPr/>
          <p:nvPr/>
        </p:nvSpPr>
        <p:spPr>
          <a:xfrm>
            <a:off x="1062643" y="4943801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圆角矩形 8">
            <a:extLst>
              <a:ext uri="{FF2B5EF4-FFF2-40B4-BE49-F238E27FC236}">
                <a16:creationId xmlns:a16="http://schemas.microsoft.com/office/drawing/2014/main" id="{79BCD8BB-3789-4CD2-96B4-CD86F374DDFC}"/>
              </a:ext>
            </a:extLst>
          </p:cNvPr>
          <p:cNvSpPr/>
          <p:nvPr/>
        </p:nvSpPr>
        <p:spPr>
          <a:xfrm>
            <a:off x="2518909" y="4941057"/>
            <a:ext cx="3249370" cy="541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3410935-B605-4FBE-93A3-A3299CC4733E}"/>
              </a:ext>
            </a:extLst>
          </p:cNvPr>
          <p:cNvSpPr/>
          <p:nvPr/>
        </p:nvSpPr>
        <p:spPr>
          <a:xfrm>
            <a:off x="2518909" y="4935568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4FEC78B-320F-42E9-9E25-C342FA15C08C}"/>
              </a:ext>
            </a:extLst>
          </p:cNvPr>
          <p:cNvSpPr/>
          <p:nvPr/>
        </p:nvSpPr>
        <p:spPr>
          <a:xfrm>
            <a:off x="3060776" y="4943801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FE1B82F-F222-4BB7-A01C-A7CDB51C04E5}"/>
              </a:ext>
            </a:extLst>
          </p:cNvPr>
          <p:cNvSpPr/>
          <p:nvPr/>
        </p:nvSpPr>
        <p:spPr>
          <a:xfrm>
            <a:off x="3604473" y="4943801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1585FE0-967C-4973-8FFF-22FC9625EE3A}"/>
              </a:ext>
            </a:extLst>
          </p:cNvPr>
          <p:cNvSpPr/>
          <p:nvPr/>
        </p:nvSpPr>
        <p:spPr>
          <a:xfrm>
            <a:off x="4161442" y="4935567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24FFD2D-282B-42AB-84CF-2981C0137CC5}"/>
              </a:ext>
            </a:extLst>
          </p:cNvPr>
          <p:cNvSpPr/>
          <p:nvPr/>
        </p:nvSpPr>
        <p:spPr>
          <a:xfrm>
            <a:off x="4703309" y="4943801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CC1404D-2A2A-4136-8E8A-7997DA65BC20}"/>
              </a:ext>
            </a:extLst>
          </p:cNvPr>
          <p:cNvSpPr/>
          <p:nvPr/>
        </p:nvSpPr>
        <p:spPr>
          <a:xfrm>
            <a:off x="5227327" y="4943801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圆角矩形标注 36">
            <a:extLst>
              <a:ext uri="{FF2B5EF4-FFF2-40B4-BE49-F238E27FC236}">
                <a16:creationId xmlns:a16="http://schemas.microsoft.com/office/drawing/2014/main" id="{9860821A-9631-40F0-B3A5-C042B539C5C1}"/>
              </a:ext>
            </a:extLst>
          </p:cNvPr>
          <p:cNvSpPr/>
          <p:nvPr/>
        </p:nvSpPr>
        <p:spPr>
          <a:xfrm>
            <a:off x="2533100" y="4301259"/>
            <a:ext cx="5548219" cy="402962"/>
          </a:xfrm>
          <a:prstGeom prst="wedgeRoundRectCallout">
            <a:avLst>
              <a:gd name="adj1" fmla="val -43526"/>
              <a:gd name="adj2" fmla="val 1037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A block of 3 days rotation followed by 3 days static</a:t>
            </a:r>
            <a:endParaRPr kumimoji="1" lang="zh-CN" altLang="en-US" dirty="0"/>
          </a:p>
        </p:txBody>
      </p:sp>
      <p:sp>
        <p:nvSpPr>
          <p:cNvPr id="28" name="文本框 1">
            <a:extLst>
              <a:ext uri="{FF2B5EF4-FFF2-40B4-BE49-F238E27FC236}">
                <a16:creationId xmlns:a16="http://schemas.microsoft.com/office/drawing/2014/main" id="{88030CC9-B796-4449-88F6-BA6B7676A38F}"/>
              </a:ext>
            </a:extLst>
          </p:cNvPr>
          <p:cNvSpPr txBox="1"/>
          <p:nvPr/>
        </p:nvSpPr>
        <p:spPr>
          <a:xfrm>
            <a:off x="586680" y="5493904"/>
            <a:ext cx="1090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 Day   1      2             3       4      5        6      7       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25576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B64CF8-D5FA-40E8-AD8D-1CFCF192F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4764"/>
            <a:ext cx="10515600" cy="518219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Within-subjects design, 217 participants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Conditions: on some days, users saw the same intervention (static), on others, interventions changed each visit (rotation)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Conditions were organized into blocks of 1, 3, 5, 7 days</a:t>
            </a:r>
          </a:p>
        </p:txBody>
      </p:sp>
      <p:sp>
        <p:nvSpPr>
          <p:cNvPr id="16" name="圆角矩形 3">
            <a:extLst>
              <a:ext uri="{FF2B5EF4-FFF2-40B4-BE49-F238E27FC236}">
                <a16:creationId xmlns:a16="http://schemas.microsoft.com/office/drawing/2014/main" id="{91A330A9-DF1B-4D83-B479-EC827A972F75}"/>
              </a:ext>
            </a:extLst>
          </p:cNvPr>
          <p:cNvSpPr/>
          <p:nvPr/>
        </p:nvSpPr>
        <p:spPr>
          <a:xfrm>
            <a:off x="1062644" y="4943801"/>
            <a:ext cx="1083734" cy="541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AA51308-3E9D-4D5C-A1DD-40A4FAC11747}"/>
              </a:ext>
            </a:extLst>
          </p:cNvPr>
          <p:cNvSpPr/>
          <p:nvPr/>
        </p:nvSpPr>
        <p:spPr>
          <a:xfrm>
            <a:off x="1604510" y="4943801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9B31D42-345E-4BDF-AB42-62CBEF656C46}"/>
              </a:ext>
            </a:extLst>
          </p:cNvPr>
          <p:cNvSpPr/>
          <p:nvPr/>
        </p:nvSpPr>
        <p:spPr>
          <a:xfrm>
            <a:off x="1062643" y="4943801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圆角矩形 8">
            <a:extLst>
              <a:ext uri="{FF2B5EF4-FFF2-40B4-BE49-F238E27FC236}">
                <a16:creationId xmlns:a16="http://schemas.microsoft.com/office/drawing/2014/main" id="{9A5BC74A-8D83-4DA1-AC9F-D779CC2F1788}"/>
              </a:ext>
            </a:extLst>
          </p:cNvPr>
          <p:cNvSpPr/>
          <p:nvPr/>
        </p:nvSpPr>
        <p:spPr>
          <a:xfrm>
            <a:off x="2518909" y="4941057"/>
            <a:ext cx="3249370" cy="541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8208C64-7657-4924-AB9B-7A700F3C54A6}"/>
              </a:ext>
            </a:extLst>
          </p:cNvPr>
          <p:cNvSpPr/>
          <p:nvPr/>
        </p:nvSpPr>
        <p:spPr>
          <a:xfrm>
            <a:off x="2518909" y="4935568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E71E2B4-2FF4-4A29-9F6B-68824A7F2A99}"/>
              </a:ext>
            </a:extLst>
          </p:cNvPr>
          <p:cNvSpPr/>
          <p:nvPr/>
        </p:nvSpPr>
        <p:spPr>
          <a:xfrm>
            <a:off x="3060776" y="4943801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C609F00-B41C-4115-9F3C-8D2E58598DFD}"/>
              </a:ext>
            </a:extLst>
          </p:cNvPr>
          <p:cNvSpPr/>
          <p:nvPr/>
        </p:nvSpPr>
        <p:spPr>
          <a:xfrm>
            <a:off x="3604473" y="4943801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A5F06D9-5BCB-4BA3-A3C7-C6FD4F438A3E}"/>
              </a:ext>
            </a:extLst>
          </p:cNvPr>
          <p:cNvSpPr/>
          <p:nvPr/>
        </p:nvSpPr>
        <p:spPr>
          <a:xfrm>
            <a:off x="4161442" y="4935567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BC36ACC-E65A-48A6-B7E4-E323DBC865AF}"/>
              </a:ext>
            </a:extLst>
          </p:cNvPr>
          <p:cNvSpPr/>
          <p:nvPr/>
        </p:nvSpPr>
        <p:spPr>
          <a:xfrm>
            <a:off x="4703309" y="4943801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7D662B3-4B1C-4C53-B400-07293FD14177}"/>
              </a:ext>
            </a:extLst>
          </p:cNvPr>
          <p:cNvSpPr/>
          <p:nvPr/>
        </p:nvSpPr>
        <p:spPr>
          <a:xfrm>
            <a:off x="5227327" y="4943801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圆角矩形 22">
            <a:extLst>
              <a:ext uri="{FF2B5EF4-FFF2-40B4-BE49-F238E27FC236}">
                <a16:creationId xmlns:a16="http://schemas.microsoft.com/office/drawing/2014/main" id="{8FD33379-A596-467C-AF13-D5092852B88D}"/>
              </a:ext>
            </a:extLst>
          </p:cNvPr>
          <p:cNvSpPr/>
          <p:nvPr/>
        </p:nvSpPr>
        <p:spPr>
          <a:xfrm>
            <a:off x="6093672" y="4941057"/>
            <a:ext cx="5398526" cy="541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FF2FA47-2D55-4F2C-9656-266FC7EE5DEE}"/>
              </a:ext>
            </a:extLst>
          </p:cNvPr>
          <p:cNvSpPr/>
          <p:nvPr/>
        </p:nvSpPr>
        <p:spPr>
          <a:xfrm>
            <a:off x="6093673" y="4935568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73BE2CDA-D897-496E-8C56-95EAEF737AA8}"/>
              </a:ext>
            </a:extLst>
          </p:cNvPr>
          <p:cNvSpPr/>
          <p:nvPr/>
        </p:nvSpPr>
        <p:spPr>
          <a:xfrm>
            <a:off x="6635540" y="4943801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BE01C7C-E455-4D76-B351-0F7FA817ED8B}"/>
              </a:ext>
            </a:extLst>
          </p:cNvPr>
          <p:cNvSpPr/>
          <p:nvPr/>
        </p:nvSpPr>
        <p:spPr>
          <a:xfrm>
            <a:off x="7179237" y="4943801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12AC3E6E-A602-4922-AD6B-4811F845E64B}"/>
              </a:ext>
            </a:extLst>
          </p:cNvPr>
          <p:cNvSpPr/>
          <p:nvPr/>
        </p:nvSpPr>
        <p:spPr>
          <a:xfrm>
            <a:off x="9324730" y="4943801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447EBFE-B7C7-4EAF-9D5F-E12D4E49DA44}"/>
              </a:ext>
            </a:extLst>
          </p:cNvPr>
          <p:cNvSpPr/>
          <p:nvPr/>
        </p:nvSpPr>
        <p:spPr>
          <a:xfrm>
            <a:off x="9866597" y="4954781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7D7BE0D6-F99B-4C85-B352-64DC0A8248A0}"/>
              </a:ext>
            </a:extLst>
          </p:cNvPr>
          <p:cNvSpPr/>
          <p:nvPr/>
        </p:nvSpPr>
        <p:spPr>
          <a:xfrm>
            <a:off x="10408464" y="4952037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89CB277-6E12-466A-BF47-C01AD282AAE7}"/>
              </a:ext>
            </a:extLst>
          </p:cNvPr>
          <p:cNvSpPr/>
          <p:nvPr/>
        </p:nvSpPr>
        <p:spPr>
          <a:xfrm>
            <a:off x="7719274" y="4943801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82F70DA-CB11-48B8-B4B2-8CE364916DE3}"/>
              </a:ext>
            </a:extLst>
          </p:cNvPr>
          <p:cNvSpPr/>
          <p:nvPr/>
        </p:nvSpPr>
        <p:spPr>
          <a:xfrm>
            <a:off x="8263886" y="4943801"/>
            <a:ext cx="541867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12158B5-5A1F-4F0E-AF45-742DD50E6BD2}"/>
              </a:ext>
            </a:extLst>
          </p:cNvPr>
          <p:cNvSpPr/>
          <p:nvPr/>
        </p:nvSpPr>
        <p:spPr>
          <a:xfrm>
            <a:off x="8805752" y="4943801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1E8238A3-7144-46EC-89E8-31B424D61140}"/>
              </a:ext>
            </a:extLst>
          </p:cNvPr>
          <p:cNvSpPr/>
          <p:nvPr/>
        </p:nvSpPr>
        <p:spPr>
          <a:xfrm>
            <a:off x="10950331" y="4952037"/>
            <a:ext cx="541867" cy="541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圆角矩形标注 34">
            <a:extLst>
              <a:ext uri="{FF2B5EF4-FFF2-40B4-BE49-F238E27FC236}">
                <a16:creationId xmlns:a16="http://schemas.microsoft.com/office/drawing/2014/main" id="{16E86B0E-11A0-4172-8A0B-5247369ED403}"/>
              </a:ext>
            </a:extLst>
          </p:cNvPr>
          <p:cNvSpPr/>
          <p:nvPr/>
        </p:nvSpPr>
        <p:spPr>
          <a:xfrm>
            <a:off x="6199848" y="4317498"/>
            <a:ext cx="5245673" cy="386723"/>
          </a:xfrm>
          <a:prstGeom prst="wedgeRoundRectCallout">
            <a:avLst>
              <a:gd name="adj1" fmla="val -43526"/>
              <a:gd name="adj2" fmla="val 1037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A block of 5 days rotation followed by 5 days static</a:t>
            </a:r>
            <a:endParaRPr kumimoji="1" lang="zh-CN" altLang="en-US" dirty="0"/>
          </a:p>
        </p:txBody>
      </p:sp>
      <p:sp>
        <p:nvSpPr>
          <p:cNvPr id="41" name="文本框 1">
            <a:extLst>
              <a:ext uri="{FF2B5EF4-FFF2-40B4-BE49-F238E27FC236}">
                <a16:creationId xmlns:a16="http://schemas.microsoft.com/office/drawing/2014/main" id="{EE969013-4594-48E7-994E-35EDE28BC0A6}"/>
              </a:ext>
            </a:extLst>
          </p:cNvPr>
          <p:cNvSpPr txBox="1"/>
          <p:nvPr/>
        </p:nvSpPr>
        <p:spPr>
          <a:xfrm>
            <a:off x="586680" y="5493904"/>
            <a:ext cx="1090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 Day   1      2             3       4      5        6      7       8            9      10     11      12     13    14    15     16     17     18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92408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56DF4CA-0166-4324-88C6-6D9FAFD4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/>
              <a:t>Do static interventions decline in effectiveness over time?</a:t>
            </a:r>
            <a:endParaRPr lang="zh-CN" alt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7EE27B-D725-44DD-8920-4F15D668E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Linear Mixed Model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Fixed effects:</a:t>
            </a:r>
          </a:p>
          <a:p>
            <a:pPr marL="0" indent="0">
              <a:buNone/>
            </a:pPr>
            <a:r>
              <a:rPr lang="en-US" altLang="zh-CN" sz="2400" dirty="0"/>
              <a:t>#days intervention seen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Random effects:</a:t>
            </a:r>
          </a:p>
          <a:p>
            <a:pPr marL="0" indent="0">
              <a:buNone/>
            </a:pPr>
            <a:r>
              <a:rPr lang="en-US" altLang="zh-CN" sz="2400" dirty="0"/>
              <a:t>User ID, Domain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Dependent variable:</a:t>
            </a:r>
          </a:p>
          <a:p>
            <a:pPr marL="0" indent="0">
              <a:buNone/>
            </a:pPr>
            <a:r>
              <a:rPr lang="en-US" altLang="zh-CN" sz="2400" dirty="0"/>
              <a:t>Time spent on domain that day (log)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83841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DD216C-2870-F94D-A74E-3A4A95AC7A64}"/>
              </a:ext>
            </a:extLst>
          </p:cNvPr>
          <p:cNvSpPr/>
          <p:nvPr/>
        </p:nvSpPr>
        <p:spPr>
          <a:xfrm>
            <a:off x="-75326" y="-91440"/>
            <a:ext cx="4729622" cy="7040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BA1C81-A343-45DA-A8E4-7273318F0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1" y="839509"/>
            <a:ext cx="3606328" cy="3415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4400" dirty="0"/>
              <a:t>Time spent on sites increases over time with static interventions (decline in effectiveness)</a:t>
            </a:r>
            <a:endParaRPr lang="zh-CN" altLang="en-US" sz="4400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E303B4A-A05C-4229-A613-38012B4D6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62163"/>
              </p:ext>
            </p:extLst>
          </p:nvPr>
        </p:nvGraphicFramePr>
        <p:xfrm>
          <a:off x="5590095" y="995523"/>
          <a:ext cx="6023728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880">
                  <a:extLst>
                    <a:ext uri="{9D8B030D-6E8A-4147-A177-3AD203B41FA5}">
                      <a16:colId xmlns:a16="http://schemas.microsoft.com/office/drawing/2014/main" val="3012491958"/>
                    </a:ext>
                  </a:extLst>
                </a:gridCol>
                <a:gridCol w="3613848">
                  <a:extLst>
                    <a:ext uri="{9D8B030D-6E8A-4147-A177-3AD203B41FA5}">
                      <a16:colId xmlns:a16="http://schemas.microsoft.com/office/drawing/2014/main" val="3767207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200" b="0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b="0" i="0" dirty="0">
                          <a:latin typeface="+mn-lt"/>
                        </a:rPr>
                        <a:t>Log time spent per day (dependent variable)</a:t>
                      </a:r>
                      <a:endParaRPr lang="zh-CN" altLang="en-US" sz="2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79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="0" i="0" dirty="0">
                          <a:latin typeface="+mn-lt"/>
                        </a:rPr>
                        <a:t># days static intervention seen</a:t>
                      </a:r>
                      <a:endParaRPr lang="zh-CN" altLang="en-US" sz="22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b="0" i="0" dirty="0">
                          <a:latin typeface="+mn-lt"/>
                        </a:rPr>
                        <a:t>0.225 (p &lt; 0.05)</a:t>
                      </a:r>
                      <a:endParaRPr lang="zh-CN" altLang="en-US" sz="22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97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200" b="0" i="0" dirty="0">
                          <a:latin typeface="+mn-lt"/>
                        </a:rPr>
                        <a:t>Intercept</a:t>
                      </a:r>
                      <a:endParaRPr lang="zh-CN" altLang="en-US" sz="2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b="0" i="0" dirty="0">
                          <a:latin typeface="+mn-lt"/>
                        </a:rPr>
                        <a:t>4.759</a:t>
                      </a:r>
                      <a:endParaRPr lang="zh-CN" altLang="en-US" sz="2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22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200" b="0" i="0" dirty="0">
                          <a:latin typeface="+mn-lt"/>
                        </a:rPr>
                        <a:t>Observations</a:t>
                      </a:r>
                      <a:endParaRPr lang="zh-CN" altLang="en-US" sz="2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b="0" i="0" dirty="0">
                          <a:latin typeface="+mn-lt"/>
                        </a:rPr>
                        <a:t>124</a:t>
                      </a:r>
                      <a:endParaRPr lang="zh-CN" altLang="en-US" sz="2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461806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153D6FA-EFD7-44A9-8AC6-783A722ECF18}"/>
              </a:ext>
            </a:extLst>
          </p:cNvPr>
          <p:cNvSpPr txBox="1"/>
          <p:nvPr/>
        </p:nvSpPr>
        <p:spPr>
          <a:xfrm>
            <a:off x="6433949" y="4081015"/>
            <a:ext cx="451057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Interpretation (via exponentiation):</a:t>
            </a:r>
          </a:p>
          <a:p>
            <a:endParaRPr lang="en-US" altLang="zh-CN" sz="2200" dirty="0"/>
          </a:p>
          <a:p>
            <a:r>
              <a:rPr lang="en-US" altLang="zh-CN" sz="2200" dirty="0"/>
              <a:t>Day 1: 116 seconds per site</a:t>
            </a:r>
          </a:p>
          <a:p>
            <a:r>
              <a:rPr lang="en-US" altLang="zh-CN" sz="2200" dirty="0"/>
              <a:t>Day 2: 146 seconds per site</a:t>
            </a:r>
          </a:p>
          <a:p>
            <a:r>
              <a:rPr lang="en-US" altLang="zh-CN" sz="2200" dirty="0"/>
              <a:t>Day 3: 183 seconds per site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417017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D485C-66E4-A541-9D4B-8BCEA8ED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Online behavior change is a domain well-suited for studying interventions and outcomes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29B0777-405C-D64D-AD18-AEA77BC11D0A}"/>
              </a:ext>
            </a:extLst>
          </p:cNvPr>
          <p:cNvSpPr txBox="1">
            <a:spLocks/>
          </p:cNvSpPr>
          <p:nvPr/>
        </p:nvSpPr>
        <p:spPr>
          <a:xfrm>
            <a:off x="6460097" y="3429000"/>
            <a:ext cx="5327091" cy="2686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Many interventions possible</a:t>
            </a:r>
          </a:p>
          <a:p>
            <a:r>
              <a:rPr lang="en-US" sz="3200" dirty="0"/>
              <a:t>Can adapt interventions quickly (new one each visit)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863AB0-197D-DA47-9569-9DF3A9B356FE}"/>
              </a:ext>
            </a:extLst>
          </p:cNvPr>
          <p:cNvSpPr txBox="1">
            <a:spLocks/>
          </p:cNvSpPr>
          <p:nvPr/>
        </p:nvSpPr>
        <p:spPr>
          <a:xfrm>
            <a:off x="795336" y="3429000"/>
            <a:ext cx="4814887" cy="2512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Can measure outcomes precisely (time spent on each site each visit)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98E823F-409B-B940-BF27-E7BDE9564B97}"/>
              </a:ext>
            </a:extLst>
          </p:cNvPr>
          <p:cNvSpPr txBox="1">
            <a:spLocks/>
          </p:cNvSpPr>
          <p:nvPr/>
        </p:nvSpPr>
        <p:spPr>
          <a:xfrm>
            <a:off x="6460097" y="2510245"/>
            <a:ext cx="3145695" cy="918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Interventions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DCFF67FC-6631-FD44-B54E-8DC05A78F295}"/>
              </a:ext>
            </a:extLst>
          </p:cNvPr>
          <p:cNvSpPr txBox="1">
            <a:spLocks/>
          </p:cNvSpPr>
          <p:nvPr/>
        </p:nvSpPr>
        <p:spPr>
          <a:xfrm>
            <a:off x="795336" y="2510245"/>
            <a:ext cx="2927953" cy="73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5814383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2A02AE0-DE33-4C4C-93C1-4A80F786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/>
              <a:t>Does rotation reduce time spent?</a:t>
            </a:r>
            <a:endParaRPr lang="zh-CN" alt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5A2497-CB46-4132-A7C5-A89D6689F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Linear Mixed Model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Fixed effects:</a:t>
            </a:r>
          </a:p>
          <a:p>
            <a:pPr marL="0" indent="0">
              <a:buNone/>
            </a:pPr>
            <a:r>
              <a:rPr lang="en-US" altLang="zh-CN" sz="2400" dirty="0"/>
              <a:t>Condition (static or rotation), Block length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Random effects:</a:t>
            </a:r>
          </a:p>
          <a:p>
            <a:pPr marL="0" indent="0">
              <a:buNone/>
            </a:pPr>
            <a:r>
              <a:rPr lang="en-US" altLang="zh-CN" sz="2400" dirty="0"/>
              <a:t>User ID, Domain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Dependent variable:</a:t>
            </a:r>
          </a:p>
          <a:p>
            <a:pPr marL="0" indent="0">
              <a:buNone/>
            </a:pPr>
            <a:r>
              <a:rPr lang="en-US" altLang="zh-CN" sz="2400" dirty="0"/>
              <a:t>Time spent on domain that day (log)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128203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920CBE-656B-3C43-BB4B-23481570CEA7}"/>
              </a:ext>
            </a:extLst>
          </p:cNvPr>
          <p:cNvSpPr/>
          <p:nvPr/>
        </p:nvSpPr>
        <p:spPr>
          <a:xfrm>
            <a:off x="-75326" y="-91440"/>
            <a:ext cx="4729622" cy="7040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649BE3-8483-4EA4-8B64-B18525634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807865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800" dirty="0"/>
              <a:t>Daily time on sites reduced in the rotation condition</a:t>
            </a:r>
            <a:endParaRPr lang="zh-CN" altLang="en-US" sz="4800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2212162-5E0D-460D-B9A7-6AAD52A47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871094"/>
              </p:ext>
            </p:extLst>
          </p:nvPr>
        </p:nvGraphicFramePr>
        <p:xfrm>
          <a:off x="5195219" y="1473516"/>
          <a:ext cx="6748542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4271">
                  <a:extLst>
                    <a:ext uri="{9D8B030D-6E8A-4147-A177-3AD203B41FA5}">
                      <a16:colId xmlns:a16="http://schemas.microsoft.com/office/drawing/2014/main" val="1831304773"/>
                    </a:ext>
                  </a:extLst>
                </a:gridCol>
                <a:gridCol w="3374271">
                  <a:extLst>
                    <a:ext uri="{9D8B030D-6E8A-4147-A177-3AD203B41FA5}">
                      <a16:colId xmlns:a16="http://schemas.microsoft.com/office/drawing/2014/main" val="46059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2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b="0" i="0" dirty="0"/>
                        <a:t>Log time spent per day (Dependent variable)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401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200" b="0" i="0" dirty="0"/>
                        <a:t>Rotation (baseline: static)</a:t>
                      </a:r>
                      <a:endParaRPr lang="zh-CN" alt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b="0" i="0" dirty="0"/>
                        <a:t>-0.417 (p &lt; 0.05)</a:t>
                      </a:r>
                      <a:endParaRPr lang="zh-CN" altLang="en-US" sz="2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052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200" b="0" i="0" dirty="0"/>
                        <a:t>Intercept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b="0" i="0" dirty="0"/>
                        <a:t>4.981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723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200" b="0" i="0" dirty="0"/>
                        <a:t>Observations</a:t>
                      </a:r>
                      <a:endParaRPr lang="zh-CN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200" b="0" i="0" dirty="0"/>
                        <a:t>370</a:t>
                      </a:r>
                      <a:endParaRPr lang="zh-CN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74799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B26038FE-506E-4254-A37D-2E3DF2BF592C}"/>
              </a:ext>
            </a:extLst>
          </p:cNvPr>
          <p:cNvSpPr txBox="1"/>
          <p:nvPr/>
        </p:nvSpPr>
        <p:spPr>
          <a:xfrm>
            <a:off x="6433949" y="4081015"/>
            <a:ext cx="5029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Interpretation (via exponentiation):</a:t>
            </a:r>
          </a:p>
          <a:p>
            <a:endParaRPr lang="en-US" altLang="zh-CN" sz="2200" dirty="0"/>
          </a:p>
          <a:p>
            <a:r>
              <a:rPr lang="en-US" altLang="zh-CN" sz="2200" dirty="0"/>
              <a:t>Static: 146 seconds per site daily</a:t>
            </a:r>
          </a:p>
          <a:p>
            <a:r>
              <a:rPr lang="en-US" altLang="zh-CN" sz="2200" dirty="0"/>
              <a:t>Rotation: 96 seconds per site daily</a:t>
            </a:r>
          </a:p>
        </p:txBody>
      </p:sp>
    </p:spTree>
    <p:extLst>
      <p:ext uri="{BB962C8B-B14F-4D97-AF65-F5344CB8AC3E}">
        <p14:creationId xmlns:p14="http://schemas.microsoft.com/office/powerpoint/2010/main" val="6117794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2A02AE0-DE33-4C4C-93C1-4A80F786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/>
              <a:t>Does rotation increase attrition?</a:t>
            </a:r>
            <a:endParaRPr lang="zh-CN" alt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5A2497-CB46-4132-A7C5-A89D6689F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Cox hazard regression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Predicting survival probability as a function of condition (static or rotation), within the first block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678334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EAAB852-DE44-468E-8EB4-5EE35BA1B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77" y="1195963"/>
            <a:ext cx="7147765" cy="38061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09F414-4C3A-4C43-AE93-C5D11910D598}"/>
              </a:ext>
            </a:extLst>
          </p:cNvPr>
          <p:cNvSpPr txBox="1"/>
          <p:nvPr/>
        </p:nvSpPr>
        <p:spPr>
          <a:xfrm>
            <a:off x="7098383" y="5645482"/>
            <a:ext cx="3787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</a:rPr>
              <a:t>Log hazard ratio for rotation condition: 0.544 (p &lt; 0.05)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A7A5A6-07A6-4A54-B38D-8FA6CAC5B96B}"/>
              </a:ext>
            </a:extLst>
          </p:cNvPr>
          <p:cNvSpPr/>
          <p:nvPr/>
        </p:nvSpPr>
        <p:spPr>
          <a:xfrm>
            <a:off x="6909847" y="4194920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Days HabitLab remains installed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7AB98C-F14B-4C8C-A131-C76421B71935}"/>
              </a:ext>
            </a:extLst>
          </p:cNvPr>
          <p:cNvSpPr/>
          <p:nvPr/>
        </p:nvSpPr>
        <p:spPr>
          <a:xfrm rot="16200000">
            <a:off x="3380798" y="2612549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Survival Probability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B5CEB5-DF9C-4EA6-A5FB-52ED7D60A06D}"/>
              </a:ext>
            </a:extLst>
          </p:cNvPr>
          <p:cNvSpPr/>
          <p:nvPr/>
        </p:nvSpPr>
        <p:spPr>
          <a:xfrm>
            <a:off x="6619185" y="4482236"/>
            <a:ext cx="4268773" cy="361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F71F82-97A8-4FC1-A563-A3985FAEF7DC}"/>
              </a:ext>
            </a:extLst>
          </p:cNvPr>
          <p:cNvSpPr/>
          <p:nvPr/>
        </p:nvSpPr>
        <p:spPr>
          <a:xfrm>
            <a:off x="7093619" y="5029194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Static interventions</a:t>
            </a:r>
          </a:p>
          <a:p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Rotating interventions</a:t>
            </a:r>
          </a:p>
          <a:p>
            <a:endParaRPr lang="en-US" altLang="zh-CN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FD8DF2-9229-42ED-A37F-402FF283DA81}"/>
              </a:ext>
            </a:extLst>
          </p:cNvPr>
          <p:cNvSpPr/>
          <p:nvPr/>
        </p:nvSpPr>
        <p:spPr>
          <a:xfrm>
            <a:off x="6876901" y="4766962"/>
            <a:ext cx="216718" cy="215019"/>
          </a:xfrm>
          <a:prstGeom prst="rect">
            <a:avLst/>
          </a:prstGeom>
          <a:solidFill>
            <a:srgbClr val="F9EA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D1DA57-27C6-4221-A74F-FFA7C52F9285}"/>
              </a:ext>
            </a:extLst>
          </p:cNvPr>
          <p:cNvSpPr/>
          <p:nvPr/>
        </p:nvSpPr>
        <p:spPr>
          <a:xfrm>
            <a:off x="6875640" y="5043336"/>
            <a:ext cx="216718" cy="215019"/>
          </a:xfrm>
          <a:prstGeom prst="rect">
            <a:avLst/>
          </a:prstGeom>
          <a:solidFill>
            <a:srgbClr val="C9E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828E5D-9A5C-C84E-A672-E6A1DA78F7A8}"/>
              </a:ext>
            </a:extLst>
          </p:cNvPr>
          <p:cNvSpPr/>
          <p:nvPr/>
        </p:nvSpPr>
        <p:spPr>
          <a:xfrm>
            <a:off x="-43322" y="-182880"/>
            <a:ext cx="4729622" cy="7040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CCA65695-07B2-AD47-86D4-11E0BCB0D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 dirty="0">
                <a:solidFill>
                  <a:schemeClr val="bg1"/>
                </a:solidFill>
                <a:cs typeface="+mj-cs"/>
              </a:rPr>
              <a:t>Rotating interventions increases attrition</a:t>
            </a:r>
          </a:p>
        </p:txBody>
      </p:sp>
    </p:spTree>
    <p:extLst>
      <p:ext uri="{BB962C8B-B14F-4D97-AF65-F5344CB8AC3E}">
        <p14:creationId xmlns:p14="http://schemas.microsoft.com/office/powerpoint/2010/main" val="3293269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9774501-1203-E344-A104-55033FC7CE67}"/>
              </a:ext>
            </a:extLst>
          </p:cNvPr>
          <p:cNvSpPr/>
          <p:nvPr/>
        </p:nvSpPr>
        <p:spPr>
          <a:xfrm>
            <a:off x="-43322" y="-182880"/>
            <a:ext cx="4729622" cy="7040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006496-6C89-47A4-87D7-3B32484C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 dirty="0">
                <a:solidFill>
                  <a:schemeClr val="bg1"/>
                </a:solidFill>
                <a:cs typeface="+mj-cs"/>
              </a:rPr>
              <a:t>Rotating interventions increases attrition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AAB852-DE44-468E-8EB4-5EE35BA1B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77" y="1195963"/>
            <a:ext cx="7147765" cy="38061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09F414-4C3A-4C43-AE93-C5D11910D598}"/>
              </a:ext>
            </a:extLst>
          </p:cNvPr>
          <p:cNvSpPr txBox="1"/>
          <p:nvPr/>
        </p:nvSpPr>
        <p:spPr>
          <a:xfrm>
            <a:off x="7098383" y="5645482"/>
            <a:ext cx="3787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</a:rPr>
              <a:t>Log hazard ratio for rotation condition: 0.544 (p &lt; 0.05)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A7A5A6-07A6-4A54-B38D-8FA6CAC5B96B}"/>
              </a:ext>
            </a:extLst>
          </p:cNvPr>
          <p:cNvSpPr/>
          <p:nvPr/>
        </p:nvSpPr>
        <p:spPr>
          <a:xfrm>
            <a:off x="6909847" y="4194920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Days HabitLab remains installed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7AB98C-F14B-4C8C-A131-C76421B71935}"/>
              </a:ext>
            </a:extLst>
          </p:cNvPr>
          <p:cNvSpPr/>
          <p:nvPr/>
        </p:nvSpPr>
        <p:spPr>
          <a:xfrm rot="16200000">
            <a:off x="3380798" y="2612549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Survival Probability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B5CEB5-DF9C-4EA6-A5FB-52ED7D60A06D}"/>
              </a:ext>
            </a:extLst>
          </p:cNvPr>
          <p:cNvSpPr/>
          <p:nvPr/>
        </p:nvSpPr>
        <p:spPr>
          <a:xfrm>
            <a:off x="6619185" y="4482236"/>
            <a:ext cx="4268773" cy="361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F71F82-97A8-4FC1-A563-A3985FAEF7DC}"/>
              </a:ext>
            </a:extLst>
          </p:cNvPr>
          <p:cNvSpPr/>
          <p:nvPr/>
        </p:nvSpPr>
        <p:spPr>
          <a:xfrm>
            <a:off x="7093619" y="5029194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Static interventions</a:t>
            </a:r>
          </a:p>
          <a:p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Rotating interventions</a:t>
            </a:r>
          </a:p>
          <a:p>
            <a:endParaRPr lang="en-US" altLang="zh-CN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FD8DF2-9229-42ED-A37F-402FF283DA81}"/>
              </a:ext>
            </a:extLst>
          </p:cNvPr>
          <p:cNvSpPr/>
          <p:nvPr/>
        </p:nvSpPr>
        <p:spPr>
          <a:xfrm>
            <a:off x="6876901" y="4766962"/>
            <a:ext cx="216718" cy="215019"/>
          </a:xfrm>
          <a:prstGeom prst="rect">
            <a:avLst/>
          </a:prstGeom>
          <a:solidFill>
            <a:srgbClr val="F9EA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D1DA57-27C6-4221-A74F-FFA7C52F9285}"/>
              </a:ext>
            </a:extLst>
          </p:cNvPr>
          <p:cNvSpPr/>
          <p:nvPr/>
        </p:nvSpPr>
        <p:spPr>
          <a:xfrm>
            <a:off x="6875640" y="5043336"/>
            <a:ext cx="216718" cy="215019"/>
          </a:xfrm>
          <a:prstGeom prst="rect">
            <a:avLst/>
          </a:prstGeom>
          <a:solidFill>
            <a:srgbClr val="C9E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2FAD2ED7-97E9-4E3F-914B-7388F4DB3109}"/>
              </a:ext>
            </a:extLst>
          </p:cNvPr>
          <p:cNvSpPr/>
          <p:nvPr/>
        </p:nvSpPr>
        <p:spPr>
          <a:xfrm>
            <a:off x="8729222" y="1900989"/>
            <a:ext cx="2788542" cy="238337"/>
          </a:xfrm>
          <a:prstGeom prst="wedgeRectCallout">
            <a:avLst>
              <a:gd name="adj1" fmla="val 61454"/>
              <a:gd name="adj2" fmla="val 2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Static: 74% after a week</a:t>
            </a:r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838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EAAB852-DE44-468E-8EB4-5EE35BA1B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77" y="1195963"/>
            <a:ext cx="7147765" cy="38061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09F414-4C3A-4C43-AE93-C5D11910D598}"/>
              </a:ext>
            </a:extLst>
          </p:cNvPr>
          <p:cNvSpPr txBox="1"/>
          <p:nvPr/>
        </p:nvSpPr>
        <p:spPr>
          <a:xfrm>
            <a:off x="7098383" y="5645482"/>
            <a:ext cx="3787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</a:rPr>
              <a:t>Log hazard ratio for rotation condition: 0.544 (p &lt; 0.05)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A7A5A6-07A6-4A54-B38D-8FA6CAC5B96B}"/>
              </a:ext>
            </a:extLst>
          </p:cNvPr>
          <p:cNvSpPr/>
          <p:nvPr/>
        </p:nvSpPr>
        <p:spPr>
          <a:xfrm>
            <a:off x="6909847" y="4194920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Days HabitLab remains installed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7AB98C-F14B-4C8C-A131-C76421B71935}"/>
              </a:ext>
            </a:extLst>
          </p:cNvPr>
          <p:cNvSpPr/>
          <p:nvPr/>
        </p:nvSpPr>
        <p:spPr>
          <a:xfrm rot="16200000">
            <a:off x="3380798" y="2612549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Survival Probability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B5CEB5-DF9C-4EA6-A5FB-52ED7D60A06D}"/>
              </a:ext>
            </a:extLst>
          </p:cNvPr>
          <p:cNvSpPr/>
          <p:nvPr/>
        </p:nvSpPr>
        <p:spPr>
          <a:xfrm>
            <a:off x="6619185" y="4482236"/>
            <a:ext cx="4268773" cy="361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F71F82-97A8-4FC1-A563-A3985FAEF7DC}"/>
              </a:ext>
            </a:extLst>
          </p:cNvPr>
          <p:cNvSpPr/>
          <p:nvPr/>
        </p:nvSpPr>
        <p:spPr>
          <a:xfrm>
            <a:off x="7093619" y="5029194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Static interventions</a:t>
            </a:r>
          </a:p>
          <a:p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Rotating interventions</a:t>
            </a:r>
          </a:p>
          <a:p>
            <a:endParaRPr lang="en-US" altLang="zh-CN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FD8DF2-9229-42ED-A37F-402FF283DA81}"/>
              </a:ext>
            </a:extLst>
          </p:cNvPr>
          <p:cNvSpPr/>
          <p:nvPr/>
        </p:nvSpPr>
        <p:spPr>
          <a:xfrm>
            <a:off x="6876901" y="4766962"/>
            <a:ext cx="216718" cy="215019"/>
          </a:xfrm>
          <a:prstGeom prst="rect">
            <a:avLst/>
          </a:prstGeom>
          <a:solidFill>
            <a:srgbClr val="F9EA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D1DA57-27C6-4221-A74F-FFA7C52F9285}"/>
              </a:ext>
            </a:extLst>
          </p:cNvPr>
          <p:cNvSpPr/>
          <p:nvPr/>
        </p:nvSpPr>
        <p:spPr>
          <a:xfrm>
            <a:off x="6875640" y="5043336"/>
            <a:ext cx="216718" cy="215019"/>
          </a:xfrm>
          <a:prstGeom prst="rect">
            <a:avLst/>
          </a:prstGeom>
          <a:solidFill>
            <a:srgbClr val="C9E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8A9A1196-1DBB-45AE-A3B1-B37AA8C388DE}"/>
              </a:ext>
            </a:extLst>
          </p:cNvPr>
          <p:cNvSpPr/>
          <p:nvPr/>
        </p:nvSpPr>
        <p:spPr>
          <a:xfrm>
            <a:off x="8729222" y="1900989"/>
            <a:ext cx="2788542" cy="238337"/>
          </a:xfrm>
          <a:prstGeom prst="wedgeRectCallout">
            <a:avLst>
              <a:gd name="adj1" fmla="val 61454"/>
              <a:gd name="adj2" fmla="val 2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Static: 74% after a week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F0E115C9-52FD-4845-A295-DD40C523303D}"/>
              </a:ext>
            </a:extLst>
          </p:cNvPr>
          <p:cNvSpPr/>
          <p:nvPr/>
        </p:nvSpPr>
        <p:spPr>
          <a:xfrm>
            <a:off x="8729222" y="2407284"/>
            <a:ext cx="2788542" cy="238337"/>
          </a:xfrm>
          <a:prstGeom prst="wedgeRectCallout">
            <a:avLst>
              <a:gd name="adj1" fmla="val 61454"/>
              <a:gd name="adj2" fmla="val 2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Rotation: 52% after a week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3CB6DBA-46BA-C448-9A23-E23CE3482EF9}"/>
              </a:ext>
            </a:extLst>
          </p:cNvPr>
          <p:cNvSpPr/>
          <p:nvPr/>
        </p:nvSpPr>
        <p:spPr>
          <a:xfrm>
            <a:off x="-43322" y="-182880"/>
            <a:ext cx="4729622" cy="7040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E19DC818-418A-E547-B1EE-A77AC3029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 dirty="0">
                <a:solidFill>
                  <a:schemeClr val="bg1"/>
                </a:solidFill>
                <a:cs typeface="+mj-cs"/>
              </a:rPr>
              <a:t>Rotating interventions increases attrition</a:t>
            </a:r>
          </a:p>
        </p:txBody>
      </p:sp>
    </p:spTree>
    <p:extLst>
      <p:ext uri="{BB962C8B-B14F-4D97-AF65-F5344CB8AC3E}">
        <p14:creationId xmlns:p14="http://schemas.microsoft.com/office/powerpoint/2010/main" val="32645505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7CD8686-0F26-5940-954F-F2E6CAED9DEE}"/>
              </a:ext>
            </a:extLst>
          </p:cNvPr>
          <p:cNvSpPr/>
          <p:nvPr/>
        </p:nvSpPr>
        <p:spPr>
          <a:xfrm>
            <a:off x="-1009650" y="-9144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6663B4-A1F0-F541-BBBA-60FEC9B73795}"/>
              </a:ext>
            </a:extLst>
          </p:cNvPr>
          <p:cNvSpPr/>
          <p:nvPr/>
        </p:nvSpPr>
        <p:spPr>
          <a:xfrm>
            <a:off x="5836920" y="1165860"/>
            <a:ext cx="6050280" cy="13030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337C68E-2032-D94C-82E6-8993A2E7297A}"/>
              </a:ext>
            </a:extLst>
          </p:cNvPr>
          <p:cNvSpPr/>
          <p:nvPr/>
        </p:nvSpPr>
        <p:spPr>
          <a:xfrm>
            <a:off x="5836920" y="733246"/>
            <a:ext cx="605028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Rotating vs static intervention strategies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Study 1: Within subjects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Rotating interventions improves effectiveness but increases attrition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Study 2: Between subjects</a:t>
            </a:r>
          </a:p>
          <a:p>
            <a:endParaRPr kumimoji="1" lang="en-US" altLang="zh-CN" sz="2800" dirty="0">
              <a:solidFill>
                <a:schemeClr val="bg1"/>
              </a:solidFill>
            </a:endParaRP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Qualitative feedback</a:t>
            </a:r>
          </a:p>
          <a:p>
            <a:br>
              <a:rPr kumimoji="1" lang="en-US" altLang="zh-CN" sz="2800" dirty="0">
                <a:solidFill>
                  <a:schemeClr val="bg1"/>
                </a:solidFill>
              </a:rPr>
            </a:br>
            <a:r>
              <a:rPr kumimoji="1" lang="en-US" altLang="zh-CN" sz="2800" dirty="0">
                <a:solidFill>
                  <a:schemeClr val="bg1"/>
                </a:solidFill>
              </a:rPr>
              <a:t>Study 3: Improving users’ mental models about rotating interventions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BFC814B-3911-934C-B5C7-E83B77391EF1}"/>
              </a:ext>
            </a:extLst>
          </p:cNvPr>
          <p:cNvSpPr/>
          <p:nvPr/>
        </p:nvSpPr>
        <p:spPr>
          <a:xfrm>
            <a:off x="838200" y="2194560"/>
            <a:ext cx="4213860" cy="891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50457BA-F0F8-9145-8318-56940C6A1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3271"/>
            <a:ext cx="4396740" cy="5468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Do interventions remain effective as time passes?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What are the side effects of interventions?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987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39901C2F-AC84-CE44-9979-5C796A99186F}"/>
              </a:ext>
            </a:extLst>
          </p:cNvPr>
          <p:cNvSpPr/>
          <p:nvPr/>
        </p:nvSpPr>
        <p:spPr>
          <a:xfrm>
            <a:off x="-1009650" y="-9144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6663B4-A1F0-F541-BBBA-60FEC9B73795}"/>
              </a:ext>
            </a:extLst>
          </p:cNvPr>
          <p:cNvSpPr/>
          <p:nvPr/>
        </p:nvSpPr>
        <p:spPr>
          <a:xfrm>
            <a:off x="5836920" y="2423160"/>
            <a:ext cx="4130040" cy="571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337C68E-2032-D94C-82E6-8993A2E7297A}"/>
              </a:ext>
            </a:extLst>
          </p:cNvPr>
          <p:cNvSpPr/>
          <p:nvPr/>
        </p:nvSpPr>
        <p:spPr>
          <a:xfrm>
            <a:off x="5836920" y="733246"/>
            <a:ext cx="605028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Rotating vs static intervention strategies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Study 1: Within subjects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Rotating interventions improves effectiveness but increases attrition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Study 2: Between subjects</a:t>
            </a:r>
          </a:p>
          <a:p>
            <a:endParaRPr kumimoji="1" lang="en-US" altLang="zh-CN" sz="2800" dirty="0">
              <a:solidFill>
                <a:schemeClr val="bg1"/>
              </a:solidFill>
            </a:endParaRP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Qualitative feedback</a:t>
            </a:r>
          </a:p>
          <a:p>
            <a:br>
              <a:rPr kumimoji="1" lang="en-US" altLang="zh-CN" sz="2800" dirty="0">
                <a:solidFill>
                  <a:schemeClr val="bg1"/>
                </a:solidFill>
              </a:rPr>
            </a:br>
            <a:r>
              <a:rPr kumimoji="1" lang="en-US" altLang="zh-CN" sz="2800" dirty="0">
                <a:solidFill>
                  <a:schemeClr val="bg1"/>
                </a:solidFill>
              </a:rPr>
              <a:t>Study 3: Improving users’ mental models about rotating interventions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E78354-E3F7-834A-98CF-03CB373A8F40}"/>
              </a:ext>
            </a:extLst>
          </p:cNvPr>
          <p:cNvSpPr/>
          <p:nvPr/>
        </p:nvSpPr>
        <p:spPr>
          <a:xfrm>
            <a:off x="838200" y="2644785"/>
            <a:ext cx="4213860" cy="891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C4D95D1-84FD-1D49-8571-0D90DA2EF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3271"/>
            <a:ext cx="4396740" cy="5468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Outcomes</a:t>
            </a:r>
          </a:p>
          <a:p>
            <a:pPr marL="0" indent="0">
              <a:buNone/>
            </a:pPr>
            <a:r>
              <a:rPr kumimoji="1" lang="en-US" altLang="zh-CN" dirty="0"/>
              <a:t>Does effectiveness remain constant over time?</a:t>
            </a:r>
          </a:p>
          <a:p>
            <a:pPr marL="0" indent="0">
              <a:buNone/>
            </a:pPr>
            <a:r>
              <a:rPr kumimoji="1" lang="en-US" altLang="zh-CN" dirty="0"/>
              <a:t>What externalities exist?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Interventions</a:t>
            </a:r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4439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80250-69A7-49D3-9340-EFF00D81C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989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Does rotating between more interventions increase attrition?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28454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80250-69A7-49D3-9340-EFF00D81C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989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Does rotating between more interventions increase attrition?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Between-subjects design, 409 participants, 5 weeks</a:t>
            </a:r>
          </a:p>
        </p:txBody>
      </p:sp>
    </p:spTree>
    <p:extLst>
      <p:ext uri="{BB962C8B-B14F-4D97-AF65-F5344CB8AC3E}">
        <p14:creationId xmlns:p14="http://schemas.microsoft.com/office/powerpoint/2010/main" val="1967716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D485C-66E4-A541-9D4B-8BCEA8ED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Current productivity tools make assumptions about interventions and outcomes</a:t>
            </a:r>
            <a:endParaRPr 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29B0777-405C-D64D-AD18-AEA77BC11D0A}"/>
              </a:ext>
            </a:extLst>
          </p:cNvPr>
          <p:cNvSpPr txBox="1">
            <a:spLocks/>
          </p:cNvSpPr>
          <p:nvPr/>
        </p:nvSpPr>
        <p:spPr>
          <a:xfrm>
            <a:off x="6460097" y="3428999"/>
            <a:ext cx="5255653" cy="3063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/>
              <a:t>A single intervention can meet most needs</a:t>
            </a:r>
          </a:p>
          <a:p>
            <a:r>
              <a:rPr kumimoji="1" lang="en-US" altLang="zh-CN" sz="3200" dirty="0"/>
              <a:t>Users are good at predicting what interventions will work for them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863AB0-197D-DA47-9569-9DF3A9B356FE}"/>
              </a:ext>
            </a:extLst>
          </p:cNvPr>
          <p:cNvSpPr txBox="1">
            <a:spLocks/>
          </p:cNvSpPr>
          <p:nvPr/>
        </p:nvSpPr>
        <p:spPr>
          <a:xfrm>
            <a:off x="795336" y="3429000"/>
            <a:ext cx="4814887" cy="2512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/>
              <a:t>Effectiveness persists over time</a:t>
            </a:r>
          </a:p>
          <a:p>
            <a:r>
              <a:rPr kumimoji="1" lang="en-US" altLang="zh-CN" sz="3200" dirty="0"/>
              <a:t>There are no negative externalities</a:t>
            </a:r>
          </a:p>
          <a:p>
            <a:endParaRPr lang="en-US" sz="3200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98E823F-409B-B940-BF27-E7BDE9564B97}"/>
              </a:ext>
            </a:extLst>
          </p:cNvPr>
          <p:cNvSpPr txBox="1">
            <a:spLocks/>
          </p:cNvSpPr>
          <p:nvPr/>
        </p:nvSpPr>
        <p:spPr>
          <a:xfrm>
            <a:off x="6460097" y="2510245"/>
            <a:ext cx="5862638" cy="918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Assumptions about </a:t>
            </a:r>
            <a:r>
              <a:rPr lang="en-US" sz="3200" b="1" dirty="0"/>
              <a:t>interventions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DCFF67FC-6631-FD44-B54E-8DC05A78F295}"/>
              </a:ext>
            </a:extLst>
          </p:cNvPr>
          <p:cNvSpPr txBox="1">
            <a:spLocks/>
          </p:cNvSpPr>
          <p:nvPr/>
        </p:nvSpPr>
        <p:spPr>
          <a:xfrm>
            <a:off x="795336" y="2510245"/>
            <a:ext cx="5862638" cy="73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Assumptions about </a:t>
            </a:r>
            <a:r>
              <a:rPr lang="en-US" sz="3200" b="1" dirty="0"/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17839896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80250-69A7-49D3-9340-EFF00D81C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989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Does rotating between more interventions increase attrition?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Between-subjects design, 409 participants, 5 weeks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Conditions differ in number of interventions being rotated:</a:t>
            </a:r>
          </a:p>
          <a:p>
            <a:r>
              <a:rPr lang="en-US" altLang="zh-CN" dirty="0"/>
              <a:t>One intervention per site</a:t>
            </a:r>
          </a:p>
          <a:p>
            <a:r>
              <a:rPr lang="en-US" altLang="zh-CN" dirty="0"/>
              <a:t>Half of all available interventions per site (</a:t>
            </a:r>
            <a:r>
              <a:rPr lang="en-US" altLang="zh-CN" dirty="0" err="1"/>
              <a:t>ie</a:t>
            </a:r>
            <a:r>
              <a:rPr lang="en-US" altLang="zh-CN" dirty="0"/>
              <a:t>, 4 on Facebook)</a:t>
            </a:r>
          </a:p>
          <a:p>
            <a:r>
              <a:rPr lang="en-US" altLang="zh-CN" dirty="0"/>
              <a:t>All available interventions per site (</a:t>
            </a:r>
            <a:r>
              <a:rPr lang="en-US" altLang="zh-CN" dirty="0" err="1"/>
              <a:t>ie</a:t>
            </a:r>
            <a:r>
              <a:rPr lang="en-US" altLang="zh-CN" dirty="0"/>
              <a:t>, 8 on Facebook)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02469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0B8D661C-B224-154C-96F0-2918DA519FEE}"/>
              </a:ext>
            </a:extLst>
          </p:cNvPr>
          <p:cNvSpPr/>
          <p:nvPr/>
        </p:nvSpPr>
        <p:spPr>
          <a:xfrm>
            <a:off x="-43322" y="-182880"/>
            <a:ext cx="4729622" cy="7040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0CD55A-81A9-43FB-B21E-CB8905A9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3700" kern="1200" dirty="0">
                <a:solidFill>
                  <a:srgbClr val="FFFFFF"/>
                </a:solidFill>
                <a:cs typeface="+mj-cs"/>
              </a:rPr>
              <a:t>Rotating between interventions increases attrition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07F94D-0EB1-487D-9BCA-077FB1191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571" y="1684119"/>
            <a:ext cx="6553545" cy="348976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63E94F8-4EA3-4EE8-815C-1C29CCDAAD62}"/>
              </a:ext>
            </a:extLst>
          </p:cNvPr>
          <p:cNvSpPr/>
          <p:nvPr/>
        </p:nvSpPr>
        <p:spPr>
          <a:xfrm>
            <a:off x="7032395" y="4487158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Days HabitLab remains installed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B37B77-2BDE-46C8-A5EA-AE0F6F532384}"/>
              </a:ext>
            </a:extLst>
          </p:cNvPr>
          <p:cNvSpPr/>
          <p:nvPr/>
        </p:nvSpPr>
        <p:spPr>
          <a:xfrm rot="16200000">
            <a:off x="3788568" y="2785620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Survival Probability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C6A84C-98CA-4407-BF0B-65549199CF7B}"/>
              </a:ext>
            </a:extLst>
          </p:cNvPr>
          <p:cNvSpPr/>
          <p:nvPr/>
        </p:nvSpPr>
        <p:spPr>
          <a:xfrm>
            <a:off x="6619185" y="4812181"/>
            <a:ext cx="4268773" cy="361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AF2B8D-1636-4E62-B536-3189D8EAAC9B}"/>
              </a:ext>
            </a:extLst>
          </p:cNvPr>
          <p:cNvSpPr/>
          <p:nvPr/>
        </p:nvSpPr>
        <p:spPr>
          <a:xfrm>
            <a:off x="6971072" y="5396847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One intervention</a:t>
            </a:r>
          </a:p>
          <a:p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Half of total interventions</a:t>
            </a:r>
          </a:p>
          <a:p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All interventions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332EFA-95D1-462E-A182-CAEB8ABE5580}"/>
              </a:ext>
            </a:extLst>
          </p:cNvPr>
          <p:cNvSpPr/>
          <p:nvPr/>
        </p:nvSpPr>
        <p:spPr>
          <a:xfrm>
            <a:off x="6754354" y="5134615"/>
            <a:ext cx="216718" cy="215019"/>
          </a:xfrm>
          <a:prstGeom prst="rect">
            <a:avLst/>
          </a:prstGeom>
          <a:solidFill>
            <a:srgbClr val="F9EA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85E8FF-0AD9-4FDD-BA11-83C0960154A0}"/>
              </a:ext>
            </a:extLst>
          </p:cNvPr>
          <p:cNvSpPr/>
          <p:nvPr/>
        </p:nvSpPr>
        <p:spPr>
          <a:xfrm>
            <a:off x="6753093" y="5410989"/>
            <a:ext cx="216718" cy="215019"/>
          </a:xfrm>
          <a:prstGeom prst="rect">
            <a:avLst/>
          </a:prstGeom>
          <a:solidFill>
            <a:srgbClr val="C9E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CBF9A7-2EAF-4C74-BB20-D4C42629B592}"/>
              </a:ext>
            </a:extLst>
          </p:cNvPr>
          <p:cNvSpPr/>
          <p:nvPr/>
        </p:nvSpPr>
        <p:spPr>
          <a:xfrm>
            <a:off x="6753093" y="5672068"/>
            <a:ext cx="216718" cy="215019"/>
          </a:xfrm>
          <a:prstGeom prst="rect">
            <a:avLst/>
          </a:prstGeom>
          <a:solidFill>
            <a:srgbClr val="FFC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7915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5E89822D-2823-A144-87E7-E4E80F0C5372}"/>
              </a:ext>
            </a:extLst>
          </p:cNvPr>
          <p:cNvSpPr/>
          <p:nvPr/>
        </p:nvSpPr>
        <p:spPr>
          <a:xfrm>
            <a:off x="-43322" y="-182880"/>
            <a:ext cx="4729622" cy="7040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0CD55A-81A9-43FB-B21E-CB8905A9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3700" kern="1200" dirty="0">
                <a:solidFill>
                  <a:srgbClr val="FFFFFF"/>
                </a:solidFill>
                <a:cs typeface="+mj-cs"/>
              </a:rPr>
              <a:t>Rotating between interventions increases attrition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07F94D-0EB1-487D-9BCA-077FB1191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571" y="1684119"/>
            <a:ext cx="6553545" cy="348976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63E94F8-4EA3-4EE8-815C-1C29CCDAAD62}"/>
              </a:ext>
            </a:extLst>
          </p:cNvPr>
          <p:cNvSpPr/>
          <p:nvPr/>
        </p:nvSpPr>
        <p:spPr>
          <a:xfrm>
            <a:off x="7032395" y="4487158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Days HabitLab remains installed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B37B77-2BDE-46C8-A5EA-AE0F6F532384}"/>
              </a:ext>
            </a:extLst>
          </p:cNvPr>
          <p:cNvSpPr/>
          <p:nvPr/>
        </p:nvSpPr>
        <p:spPr>
          <a:xfrm rot="16200000">
            <a:off x="3788568" y="2785620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Survival Probability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C6A84C-98CA-4407-BF0B-65549199CF7B}"/>
              </a:ext>
            </a:extLst>
          </p:cNvPr>
          <p:cNvSpPr/>
          <p:nvPr/>
        </p:nvSpPr>
        <p:spPr>
          <a:xfrm>
            <a:off x="6619185" y="4812181"/>
            <a:ext cx="4268773" cy="361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AF2B8D-1636-4E62-B536-3189D8EAAC9B}"/>
              </a:ext>
            </a:extLst>
          </p:cNvPr>
          <p:cNvSpPr/>
          <p:nvPr/>
        </p:nvSpPr>
        <p:spPr>
          <a:xfrm>
            <a:off x="6971072" y="5396847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One intervention</a:t>
            </a:r>
          </a:p>
          <a:p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Half of total interventions</a:t>
            </a:r>
          </a:p>
          <a:p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All interventions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332EFA-95D1-462E-A182-CAEB8ABE5580}"/>
              </a:ext>
            </a:extLst>
          </p:cNvPr>
          <p:cNvSpPr/>
          <p:nvPr/>
        </p:nvSpPr>
        <p:spPr>
          <a:xfrm>
            <a:off x="6754354" y="5134615"/>
            <a:ext cx="216718" cy="215019"/>
          </a:xfrm>
          <a:prstGeom prst="rect">
            <a:avLst/>
          </a:prstGeom>
          <a:solidFill>
            <a:srgbClr val="F9EA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85E8FF-0AD9-4FDD-BA11-83C0960154A0}"/>
              </a:ext>
            </a:extLst>
          </p:cNvPr>
          <p:cNvSpPr/>
          <p:nvPr/>
        </p:nvSpPr>
        <p:spPr>
          <a:xfrm>
            <a:off x="6753093" y="5410989"/>
            <a:ext cx="216718" cy="215019"/>
          </a:xfrm>
          <a:prstGeom prst="rect">
            <a:avLst/>
          </a:prstGeom>
          <a:solidFill>
            <a:srgbClr val="C9E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CBF9A7-2EAF-4C74-BB20-D4C42629B592}"/>
              </a:ext>
            </a:extLst>
          </p:cNvPr>
          <p:cNvSpPr/>
          <p:nvPr/>
        </p:nvSpPr>
        <p:spPr>
          <a:xfrm>
            <a:off x="6753093" y="5672068"/>
            <a:ext cx="216718" cy="215019"/>
          </a:xfrm>
          <a:prstGeom prst="rect">
            <a:avLst/>
          </a:prstGeom>
          <a:solidFill>
            <a:srgbClr val="FFC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90CBD3E2-A63C-41D9-A1DC-140CDB7EA63E}"/>
              </a:ext>
            </a:extLst>
          </p:cNvPr>
          <p:cNvSpPr/>
          <p:nvPr/>
        </p:nvSpPr>
        <p:spPr>
          <a:xfrm>
            <a:off x="8300990" y="2926279"/>
            <a:ext cx="2788542" cy="238337"/>
          </a:xfrm>
          <a:prstGeom prst="wedgeRectCallout">
            <a:avLst>
              <a:gd name="adj1" fmla="val 61454"/>
              <a:gd name="adj2" fmla="val 2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One: 47% after 70 days</a:t>
            </a:r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844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5C5A9C0E-28EF-3E40-94FD-F96BA95398D9}"/>
              </a:ext>
            </a:extLst>
          </p:cNvPr>
          <p:cNvSpPr/>
          <p:nvPr/>
        </p:nvSpPr>
        <p:spPr>
          <a:xfrm>
            <a:off x="-43322" y="-182880"/>
            <a:ext cx="4729622" cy="7040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0CD55A-81A9-43FB-B21E-CB8905A9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3700" kern="1200" dirty="0">
                <a:solidFill>
                  <a:srgbClr val="FFFFFF"/>
                </a:solidFill>
                <a:cs typeface="+mj-cs"/>
              </a:rPr>
              <a:t>Rotating between interventions increases attrition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07F94D-0EB1-487D-9BCA-077FB1191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571" y="1684119"/>
            <a:ext cx="6553545" cy="348976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63E94F8-4EA3-4EE8-815C-1C29CCDAAD62}"/>
              </a:ext>
            </a:extLst>
          </p:cNvPr>
          <p:cNvSpPr/>
          <p:nvPr/>
        </p:nvSpPr>
        <p:spPr>
          <a:xfrm>
            <a:off x="7032395" y="4487158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Days HabitLab remains installed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B37B77-2BDE-46C8-A5EA-AE0F6F532384}"/>
              </a:ext>
            </a:extLst>
          </p:cNvPr>
          <p:cNvSpPr/>
          <p:nvPr/>
        </p:nvSpPr>
        <p:spPr>
          <a:xfrm rot="16200000">
            <a:off x="3788568" y="2785620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Survival Probability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C6A84C-98CA-4407-BF0B-65549199CF7B}"/>
              </a:ext>
            </a:extLst>
          </p:cNvPr>
          <p:cNvSpPr/>
          <p:nvPr/>
        </p:nvSpPr>
        <p:spPr>
          <a:xfrm>
            <a:off x="6619185" y="4812181"/>
            <a:ext cx="4268773" cy="361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AF2B8D-1636-4E62-B536-3189D8EAAC9B}"/>
              </a:ext>
            </a:extLst>
          </p:cNvPr>
          <p:cNvSpPr/>
          <p:nvPr/>
        </p:nvSpPr>
        <p:spPr>
          <a:xfrm>
            <a:off x="6971072" y="5396847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One intervention</a:t>
            </a:r>
          </a:p>
          <a:p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Half of total interventions</a:t>
            </a:r>
          </a:p>
          <a:p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All interventions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332EFA-95D1-462E-A182-CAEB8ABE5580}"/>
              </a:ext>
            </a:extLst>
          </p:cNvPr>
          <p:cNvSpPr/>
          <p:nvPr/>
        </p:nvSpPr>
        <p:spPr>
          <a:xfrm>
            <a:off x="6754354" y="5134615"/>
            <a:ext cx="216718" cy="215019"/>
          </a:xfrm>
          <a:prstGeom prst="rect">
            <a:avLst/>
          </a:prstGeom>
          <a:solidFill>
            <a:srgbClr val="F9EA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85E8FF-0AD9-4FDD-BA11-83C0960154A0}"/>
              </a:ext>
            </a:extLst>
          </p:cNvPr>
          <p:cNvSpPr/>
          <p:nvPr/>
        </p:nvSpPr>
        <p:spPr>
          <a:xfrm>
            <a:off x="6753093" y="5410989"/>
            <a:ext cx="216718" cy="215019"/>
          </a:xfrm>
          <a:prstGeom prst="rect">
            <a:avLst/>
          </a:prstGeom>
          <a:solidFill>
            <a:srgbClr val="C9E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CBF9A7-2EAF-4C74-BB20-D4C42629B592}"/>
              </a:ext>
            </a:extLst>
          </p:cNvPr>
          <p:cNvSpPr/>
          <p:nvPr/>
        </p:nvSpPr>
        <p:spPr>
          <a:xfrm>
            <a:off x="6753093" y="5672068"/>
            <a:ext cx="216718" cy="215019"/>
          </a:xfrm>
          <a:prstGeom prst="rect">
            <a:avLst/>
          </a:prstGeom>
          <a:solidFill>
            <a:srgbClr val="FFC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90CBD3E2-A63C-41D9-A1DC-140CDB7EA63E}"/>
              </a:ext>
            </a:extLst>
          </p:cNvPr>
          <p:cNvSpPr/>
          <p:nvPr/>
        </p:nvSpPr>
        <p:spPr>
          <a:xfrm>
            <a:off x="8300990" y="2926279"/>
            <a:ext cx="2788542" cy="238337"/>
          </a:xfrm>
          <a:prstGeom prst="wedgeRectCallout">
            <a:avLst>
              <a:gd name="adj1" fmla="val 61454"/>
              <a:gd name="adj2" fmla="val 2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One: 47% after 70 days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7D1A831A-CD68-4A28-B791-89A3EDAFD92B}"/>
              </a:ext>
            </a:extLst>
          </p:cNvPr>
          <p:cNvSpPr/>
          <p:nvPr/>
        </p:nvSpPr>
        <p:spPr>
          <a:xfrm>
            <a:off x="8319843" y="3383688"/>
            <a:ext cx="2788542" cy="238337"/>
          </a:xfrm>
          <a:prstGeom prst="wedgeRectCallout">
            <a:avLst>
              <a:gd name="adj1" fmla="val 61454"/>
              <a:gd name="adj2" fmla="val 2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Half: 27% after 70 days</a:t>
            </a:r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412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42A3136-8601-5549-8DC4-2402F525C029}"/>
              </a:ext>
            </a:extLst>
          </p:cNvPr>
          <p:cNvSpPr/>
          <p:nvPr/>
        </p:nvSpPr>
        <p:spPr>
          <a:xfrm>
            <a:off x="-43322" y="-182880"/>
            <a:ext cx="4729622" cy="7040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0CD55A-81A9-43FB-B21E-CB8905A9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3700" kern="1200" dirty="0">
                <a:solidFill>
                  <a:srgbClr val="FFFFFF"/>
                </a:solidFill>
                <a:cs typeface="+mj-cs"/>
              </a:rPr>
              <a:t>Rotating between interventions increases attrition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07F94D-0EB1-487D-9BCA-077FB1191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571" y="1684119"/>
            <a:ext cx="6553545" cy="348976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63E94F8-4EA3-4EE8-815C-1C29CCDAAD62}"/>
              </a:ext>
            </a:extLst>
          </p:cNvPr>
          <p:cNvSpPr/>
          <p:nvPr/>
        </p:nvSpPr>
        <p:spPr>
          <a:xfrm>
            <a:off x="7032395" y="4487158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Days HabitLab remains installed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B37B77-2BDE-46C8-A5EA-AE0F6F532384}"/>
              </a:ext>
            </a:extLst>
          </p:cNvPr>
          <p:cNvSpPr/>
          <p:nvPr/>
        </p:nvSpPr>
        <p:spPr>
          <a:xfrm rot="16200000">
            <a:off x="3788568" y="2785620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Survival Probability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C6A84C-98CA-4407-BF0B-65549199CF7B}"/>
              </a:ext>
            </a:extLst>
          </p:cNvPr>
          <p:cNvSpPr/>
          <p:nvPr/>
        </p:nvSpPr>
        <p:spPr>
          <a:xfrm>
            <a:off x="6619185" y="4812181"/>
            <a:ext cx="4268773" cy="361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AF2B8D-1636-4E62-B536-3189D8EAAC9B}"/>
              </a:ext>
            </a:extLst>
          </p:cNvPr>
          <p:cNvSpPr/>
          <p:nvPr/>
        </p:nvSpPr>
        <p:spPr>
          <a:xfrm>
            <a:off x="6971072" y="5396847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One intervention</a:t>
            </a:r>
          </a:p>
          <a:p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Half of total interventions</a:t>
            </a:r>
          </a:p>
          <a:p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All interventions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332EFA-95D1-462E-A182-CAEB8ABE5580}"/>
              </a:ext>
            </a:extLst>
          </p:cNvPr>
          <p:cNvSpPr/>
          <p:nvPr/>
        </p:nvSpPr>
        <p:spPr>
          <a:xfrm>
            <a:off x="6754354" y="5134615"/>
            <a:ext cx="216718" cy="215019"/>
          </a:xfrm>
          <a:prstGeom prst="rect">
            <a:avLst/>
          </a:prstGeom>
          <a:solidFill>
            <a:srgbClr val="F9EA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85E8FF-0AD9-4FDD-BA11-83C0960154A0}"/>
              </a:ext>
            </a:extLst>
          </p:cNvPr>
          <p:cNvSpPr/>
          <p:nvPr/>
        </p:nvSpPr>
        <p:spPr>
          <a:xfrm>
            <a:off x="6753093" y="5410989"/>
            <a:ext cx="216718" cy="215019"/>
          </a:xfrm>
          <a:prstGeom prst="rect">
            <a:avLst/>
          </a:prstGeom>
          <a:solidFill>
            <a:srgbClr val="C9E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CBF9A7-2EAF-4C74-BB20-D4C42629B592}"/>
              </a:ext>
            </a:extLst>
          </p:cNvPr>
          <p:cNvSpPr/>
          <p:nvPr/>
        </p:nvSpPr>
        <p:spPr>
          <a:xfrm>
            <a:off x="6753093" y="5672068"/>
            <a:ext cx="216718" cy="215019"/>
          </a:xfrm>
          <a:prstGeom prst="rect">
            <a:avLst/>
          </a:prstGeom>
          <a:solidFill>
            <a:srgbClr val="FFC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90CBD3E2-A63C-41D9-A1DC-140CDB7EA63E}"/>
              </a:ext>
            </a:extLst>
          </p:cNvPr>
          <p:cNvSpPr/>
          <p:nvPr/>
        </p:nvSpPr>
        <p:spPr>
          <a:xfrm>
            <a:off x="8300990" y="2926279"/>
            <a:ext cx="2788542" cy="238337"/>
          </a:xfrm>
          <a:prstGeom prst="wedgeRectCallout">
            <a:avLst>
              <a:gd name="adj1" fmla="val 61454"/>
              <a:gd name="adj2" fmla="val 2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One: 47% after 70 days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C0A4F333-6818-4772-8761-5D621887EDA8}"/>
              </a:ext>
            </a:extLst>
          </p:cNvPr>
          <p:cNvSpPr/>
          <p:nvPr/>
        </p:nvSpPr>
        <p:spPr>
          <a:xfrm>
            <a:off x="8300990" y="3742511"/>
            <a:ext cx="2788542" cy="238337"/>
          </a:xfrm>
          <a:prstGeom prst="wedgeRectCallout">
            <a:avLst>
              <a:gd name="adj1" fmla="val 64835"/>
              <a:gd name="adj2" fmla="val -561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All: 20% after 70 days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7D1A831A-CD68-4A28-B791-89A3EDAFD92B}"/>
              </a:ext>
            </a:extLst>
          </p:cNvPr>
          <p:cNvSpPr/>
          <p:nvPr/>
        </p:nvSpPr>
        <p:spPr>
          <a:xfrm>
            <a:off x="8319843" y="3383688"/>
            <a:ext cx="2788542" cy="238337"/>
          </a:xfrm>
          <a:prstGeom prst="wedgeRectCallout">
            <a:avLst>
              <a:gd name="adj1" fmla="val 61454"/>
              <a:gd name="adj2" fmla="val 2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Half: 27% after 70 days</a:t>
            </a:r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7816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2809060-6CAF-2046-A9BB-B3C8DA607357}"/>
              </a:ext>
            </a:extLst>
          </p:cNvPr>
          <p:cNvSpPr/>
          <p:nvPr/>
        </p:nvSpPr>
        <p:spPr>
          <a:xfrm>
            <a:off x="-43322" y="-182880"/>
            <a:ext cx="4729622" cy="7040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0CD55A-81A9-43FB-B21E-CB8905A9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3700" kern="1200" dirty="0">
                <a:solidFill>
                  <a:srgbClr val="FFFFFF"/>
                </a:solidFill>
                <a:cs typeface="+mj-cs"/>
              </a:rPr>
              <a:t>Rotating between interventions increases attrition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07F94D-0EB1-487D-9BCA-077FB1191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571" y="1684119"/>
            <a:ext cx="6553545" cy="348976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63E94F8-4EA3-4EE8-815C-1C29CCDAAD62}"/>
              </a:ext>
            </a:extLst>
          </p:cNvPr>
          <p:cNvSpPr/>
          <p:nvPr/>
        </p:nvSpPr>
        <p:spPr>
          <a:xfrm>
            <a:off x="7032395" y="4487158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Days HabitLab remains installed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B37B77-2BDE-46C8-A5EA-AE0F6F532384}"/>
              </a:ext>
            </a:extLst>
          </p:cNvPr>
          <p:cNvSpPr/>
          <p:nvPr/>
        </p:nvSpPr>
        <p:spPr>
          <a:xfrm rot="16200000">
            <a:off x="3788568" y="2785620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Survival Probability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C6A84C-98CA-4407-BF0B-65549199CF7B}"/>
              </a:ext>
            </a:extLst>
          </p:cNvPr>
          <p:cNvSpPr/>
          <p:nvPr/>
        </p:nvSpPr>
        <p:spPr>
          <a:xfrm>
            <a:off x="6619185" y="4812181"/>
            <a:ext cx="4268773" cy="361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AF2B8D-1636-4E62-B536-3189D8EAAC9B}"/>
              </a:ext>
            </a:extLst>
          </p:cNvPr>
          <p:cNvSpPr/>
          <p:nvPr/>
        </p:nvSpPr>
        <p:spPr>
          <a:xfrm>
            <a:off x="6971072" y="5396847"/>
            <a:ext cx="3214542" cy="188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One intervention</a:t>
            </a:r>
          </a:p>
          <a:p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Half of total interventions</a:t>
            </a:r>
          </a:p>
          <a:p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All interventions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332EFA-95D1-462E-A182-CAEB8ABE5580}"/>
              </a:ext>
            </a:extLst>
          </p:cNvPr>
          <p:cNvSpPr/>
          <p:nvPr/>
        </p:nvSpPr>
        <p:spPr>
          <a:xfrm>
            <a:off x="6754354" y="5134615"/>
            <a:ext cx="216718" cy="215019"/>
          </a:xfrm>
          <a:prstGeom prst="rect">
            <a:avLst/>
          </a:prstGeom>
          <a:solidFill>
            <a:srgbClr val="F9EA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85E8FF-0AD9-4FDD-BA11-83C0960154A0}"/>
              </a:ext>
            </a:extLst>
          </p:cNvPr>
          <p:cNvSpPr/>
          <p:nvPr/>
        </p:nvSpPr>
        <p:spPr>
          <a:xfrm>
            <a:off x="6753093" y="5410989"/>
            <a:ext cx="216718" cy="215019"/>
          </a:xfrm>
          <a:prstGeom prst="rect">
            <a:avLst/>
          </a:prstGeom>
          <a:solidFill>
            <a:srgbClr val="C9E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CBF9A7-2EAF-4C74-BB20-D4C42629B592}"/>
              </a:ext>
            </a:extLst>
          </p:cNvPr>
          <p:cNvSpPr/>
          <p:nvPr/>
        </p:nvSpPr>
        <p:spPr>
          <a:xfrm>
            <a:off x="6753093" y="5672068"/>
            <a:ext cx="216718" cy="215019"/>
          </a:xfrm>
          <a:prstGeom prst="rect">
            <a:avLst/>
          </a:prstGeom>
          <a:solidFill>
            <a:srgbClr val="FFC3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90CBD3E2-A63C-41D9-A1DC-140CDB7EA63E}"/>
              </a:ext>
            </a:extLst>
          </p:cNvPr>
          <p:cNvSpPr/>
          <p:nvPr/>
        </p:nvSpPr>
        <p:spPr>
          <a:xfrm>
            <a:off x="8300990" y="2926279"/>
            <a:ext cx="2788542" cy="238337"/>
          </a:xfrm>
          <a:prstGeom prst="wedgeRectCallout">
            <a:avLst>
              <a:gd name="adj1" fmla="val 61454"/>
              <a:gd name="adj2" fmla="val 2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One: 47% after 70 days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C0A4F333-6818-4772-8761-5D621887EDA8}"/>
              </a:ext>
            </a:extLst>
          </p:cNvPr>
          <p:cNvSpPr/>
          <p:nvPr/>
        </p:nvSpPr>
        <p:spPr>
          <a:xfrm>
            <a:off x="8300990" y="3742511"/>
            <a:ext cx="2788542" cy="238337"/>
          </a:xfrm>
          <a:prstGeom prst="wedgeRectCallout">
            <a:avLst>
              <a:gd name="adj1" fmla="val 64835"/>
              <a:gd name="adj2" fmla="val -561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All: 20% after 70 days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7D1A831A-CD68-4A28-B791-89A3EDAFD92B}"/>
              </a:ext>
            </a:extLst>
          </p:cNvPr>
          <p:cNvSpPr/>
          <p:nvPr/>
        </p:nvSpPr>
        <p:spPr>
          <a:xfrm>
            <a:off x="8319843" y="3383688"/>
            <a:ext cx="2788542" cy="238337"/>
          </a:xfrm>
          <a:prstGeom prst="wedgeRectCallout">
            <a:avLst>
              <a:gd name="adj1" fmla="val 61454"/>
              <a:gd name="adj2" fmla="val 2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Half: 27% after 70 days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BD1CF52F-E7AA-427B-A393-E748111CCFED}"/>
              </a:ext>
            </a:extLst>
          </p:cNvPr>
          <p:cNvSpPr/>
          <p:nvPr/>
        </p:nvSpPr>
        <p:spPr>
          <a:xfrm>
            <a:off x="6466789" y="3164616"/>
            <a:ext cx="1106324" cy="361700"/>
          </a:xfrm>
          <a:prstGeom prst="wedgeRectCallout">
            <a:avLst>
              <a:gd name="adj1" fmla="val 123446"/>
              <a:gd name="adj2" fmla="val -80844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P &lt; 0.05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9" name="对话气泡: 矩形 18">
            <a:extLst>
              <a:ext uri="{FF2B5EF4-FFF2-40B4-BE49-F238E27FC236}">
                <a16:creationId xmlns:a16="http://schemas.microsoft.com/office/drawing/2014/main" id="{70F0FE8A-DADF-4FB7-B474-2884C33A3D54}"/>
              </a:ext>
            </a:extLst>
          </p:cNvPr>
          <p:cNvSpPr/>
          <p:nvPr/>
        </p:nvSpPr>
        <p:spPr>
          <a:xfrm>
            <a:off x="6353666" y="3169331"/>
            <a:ext cx="1219447" cy="361700"/>
          </a:xfrm>
          <a:prstGeom prst="wedgeRectCallout">
            <a:avLst>
              <a:gd name="adj1" fmla="val 119186"/>
              <a:gd name="adj2" fmla="val 11462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Significant</a:t>
            </a:r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9954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D368146-9142-BD4E-BCB7-8071BB771BE5}"/>
              </a:ext>
            </a:extLst>
          </p:cNvPr>
          <p:cNvSpPr/>
          <p:nvPr/>
        </p:nvSpPr>
        <p:spPr>
          <a:xfrm>
            <a:off x="-1009650" y="-9144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6663B4-A1F0-F541-BBBA-60FEC9B73795}"/>
              </a:ext>
            </a:extLst>
          </p:cNvPr>
          <p:cNvSpPr/>
          <p:nvPr/>
        </p:nvSpPr>
        <p:spPr>
          <a:xfrm>
            <a:off x="5836920" y="2423160"/>
            <a:ext cx="5867400" cy="10058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337C68E-2032-D94C-82E6-8993A2E7297A}"/>
              </a:ext>
            </a:extLst>
          </p:cNvPr>
          <p:cNvSpPr/>
          <p:nvPr/>
        </p:nvSpPr>
        <p:spPr>
          <a:xfrm>
            <a:off x="5836920" y="733246"/>
            <a:ext cx="605028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Rotating vs static intervention strategies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Study 1: Within subjects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Rotating interventions improves effectiveness but increases attrition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Study 2: Between subjects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Rotation itself causes attrition</a:t>
            </a:r>
          </a:p>
          <a:p>
            <a:endParaRPr kumimoji="1" lang="en-US" altLang="zh-CN" sz="2800" dirty="0">
              <a:solidFill>
                <a:schemeClr val="bg1"/>
              </a:solidFill>
            </a:endParaRP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Qualitative feedback</a:t>
            </a:r>
          </a:p>
          <a:p>
            <a:br>
              <a:rPr kumimoji="1" lang="en-US" altLang="zh-CN" sz="2800" dirty="0">
                <a:solidFill>
                  <a:schemeClr val="bg1"/>
                </a:solidFill>
              </a:rPr>
            </a:br>
            <a:r>
              <a:rPr kumimoji="1" lang="en-US" altLang="zh-CN" sz="2800" dirty="0">
                <a:solidFill>
                  <a:schemeClr val="bg1"/>
                </a:solidFill>
              </a:rPr>
              <a:t>Study 3: Improving users’ mental models about rotating interventions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C072B3D-DEB3-3243-B4D1-BB0838A44176}"/>
              </a:ext>
            </a:extLst>
          </p:cNvPr>
          <p:cNvSpPr/>
          <p:nvPr/>
        </p:nvSpPr>
        <p:spPr>
          <a:xfrm>
            <a:off x="838200" y="2660283"/>
            <a:ext cx="4213860" cy="891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0937D61-1D74-9044-AF8B-814C45E20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3271"/>
            <a:ext cx="4396740" cy="5468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Outcomes</a:t>
            </a:r>
          </a:p>
          <a:p>
            <a:pPr marL="0" indent="0">
              <a:buNone/>
            </a:pPr>
            <a:r>
              <a:rPr kumimoji="1" lang="en-US" altLang="zh-CN" dirty="0"/>
              <a:t>Does effectiveness remain constant over time?</a:t>
            </a:r>
          </a:p>
          <a:p>
            <a:pPr marL="0" indent="0">
              <a:buNone/>
            </a:pPr>
            <a:r>
              <a:rPr kumimoji="1" lang="en-US" altLang="zh-CN" dirty="0"/>
              <a:t>What externalities exist?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Interventions</a:t>
            </a:r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35082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045CF06-3562-CE4D-B8F5-E9AC4130BED1}"/>
              </a:ext>
            </a:extLst>
          </p:cNvPr>
          <p:cNvSpPr/>
          <p:nvPr/>
        </p:nvSpPr>
        <p:spPr>
          <a:xfrm>
            <a:off x="-1009650" y="-9144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6663B4-A1F0-F541-BBBA-60FEC9B73795}"/>
              </a:ext>
            </a:extLst>
          </p:cNvPr>
          <p:cNvSpPr/>
          <p:nvPr/>
        </p:nvSpPr>
        <p:spPr>
          <a:xfrm>
            <a:off x="5836920" y="3680460"/>
            <a:ext cx="3215640" cy="6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337C68E-2032-D94C-82E6-8993A2E7297A}"/>
              </a:ext>
            </a:extLst>
          </p:cNvPr>
          <p:cNvSpPr/>
          <p:nvPr/>
        </p:nvSpPr>
        <p:spPr>
          <a:xfrm>
            <a:off x="5836920" y="733246"/>
            <a:ext cx="605028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Rotating vs static intervention strategies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Study 1: Within subjects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Rotating interventions improves effectiveness but increases attrition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Study 2: Between subjects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Rotation itself causes attrition</a:t>
            </a:r>
          </a:p>
          <a:p>
            <a:endParaRPr kumimoji="1" lang="en-US" altLang="zh-CN" sz="2800" dirty="0">
              <a:solidFill>
                <a:schemeClr val="bg1"/>
              </a:solidFill>
            </a:endParaRP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Qualitative feedback</a:t>
            </a:r>
          </a:p>
          <a:p>
            <a:br>
              <a:rPr kumimoji="1" lang="en-US" altLang="zh-CN" sz="2800" dirty="0">
                <a:solidFill>
                  <a:schemeClr val="bg1"/>
                </a:solidFill>
              </a:rPr>
            </a:br>
            <a:r>
              <a:rPr kumimoji="1" lang="en-US" altLang="zh-CN" sz="2800" dirty="0">
                <a:solidFill>
                  <a:schemeClr val="bg1"/>
                </a:solidFill>
              </a:rPr>
              <a:t>Study 3: Improving users’ mental models about rotating interventions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9D08E1-01C6-D04D-B277-A1ABC7802E48}"/>
              </a:ext>
            </a:extLst>
          </p:cNvPr>
          <p:cNvSpPr/>
          <p:nvPr/>
        </p:nvSpPr>
        <p:spPr>
          <a:xfrm>
            <a:off x="838200" y="2660283"/>
            <a:ext cx="4213860" cy="891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1959118-1AAA-4049-89C5-C7FE3E8CE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3271"/>
            <a:ext cx="4396740" cy="5468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Outcomes</a:t>
            </a:r>
          </a:p>
          <a:p>
            <a:pPr marL="0" indent="0">
              <a:buNone/>
            </a:pPr>
            <a:r>
              <a:rPr kumimoji="1" lang="en-US" altLang="zh-CN" dirty="0"/>
              <a:t>Does effectiveness remain constant over time?</a:t>
            </a:r>
          </a:p>
          <a:p>
            <a:pPr marL="0" indent="0">
              <a:buNone/>
            </a:pPr>
            <a:r>
              <a:rPr kumimoji="1" lang="en-US" altLang="zh-CN" dirty="0"/>
              <a:t>What externalities exist?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Interventions</a:t>
            </a:r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77860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0C1D90A-7DAB-4983-B401-02EB9A275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/>
              <a:t>Collected uninstall feedback to understand reasons for attrition</a:t>
            </a:r>
            <a:endParaRPr lang="zh-CN" alt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7" descr="HabitLab Uninstalled - Google Chrome">
            <a:extLst>
              <a:ext uri="{FF2B5EF4-FFF2-40B4-BE49-F238E27FC236}">
                <a16:creationId xmlns:a16="http://schemas.microsoft.com/office/drawing/2014/main" id="{5B9DA19C-9CE6-486A-AE5F-589D70434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" t="7815" r="56322" b="52929"/>
          <a:stretch/>
        </p:blipFill>
        <p:spPr>
          <a:xfrm>
            <a:off x="5055049" y="1813760"/>
            <a:ext cx="6564749" cy="3230479"/>
          </a:xfrm>
        </p:spPr>
      </p:pic>
    </p:spTree>
    <p:extLst>
      <p:ext uri="{BB962C8B-B14F-4D97-AF65-F5344CB8AC3E}">
        <p14:creationId xmlns:p14="http://schemas.microsoft.com/office/powerpoint/2010/main" val="10022277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0C1D90A-7DAB-4983-B401-02EB9A275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/>
              <a:t>Collected uninstall feedback to understand reasons for attrition</a:t>
            </a:r>
            <a:endParaRPr lang="zh-CN" alt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CED2B-2AE9-44A1-99E3-24937137F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Incorrect mental models</a:t>
            </a:r>
          </a:p>
          <a:p>
            <a:pPr marL="0" indent="0">
              <a:buNone/>
            </a:pPr>
            <a:r>
              <a:rPr lang="en-US" altLang="zh-CN" sz="2400" dirty="0"/>
              <a:t>Didn’t seem what I was expected. Installed two minutes ago and removed it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Dissatisfaction with particular interventions</a:t>
            </a:r>
          </a:p>
          <a:p>
            <a:pPr marL="0" indent="0">
              <a:buNone/>
            </a:pPr>
            <a:r>
              <a:rPr lang="en-US" altLang="zh-CN" sz="2400" dirty="0"/>
              <a:t>Mostly it was the bar covering up </a:t>
            </a:r>
            <a:r>
              <a:rPr lang="en-US" altLang="zh-CN" sz="2400" dirty="0" err="1"/>
              <a:t>facebook</a:t>
            </a:r>
            <a:r>
              <a:rPr lang="en-US" altLang="zh-CN" sz="2400" dirty="0"/>
              <a:t> message indicators</a:t>
            </a:r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83597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D485C-66E4-A541-9D4B-8BCEA8ED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We developed </a:t>
            </a:r>
            <a:r>
              <a:rPr kumimoji="1" lang="en-US" altLang="zh-CN" dirty="0" err="1"/>
              <a:t>HabitLab</a:t>
            </a:r>
            <a:r>
              <a:rPr kumimoji="1" lang="en-US" altLang="zh-CN" dirty="0"/>
              <a:t> to study whether these assumptions are actually true</a:t>
            </a:r>
            <a:endParaRPr 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29B0777-405C-D64D-AD18-AEA77BC11D0A}"/>
              </a:ext>
            </a:extLst>
          </p:cNvPr>
          <p:cNvSpPr txBox="1">
            <a:spLocks/>
          </p:cNvSpPr>
          <p:nvPr/>
        </p:nvSpPr>
        <p:spPr>
          <a:xfrm>
            <a:off x="6460097" y="3428999"/>
            <a:ext cx="5255653" cy="3063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/>
              <a:t>Does a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single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intervention meet most needs?</a:t>
            </a:r>
          </a:p>
          <a:p>
            <a:r>
              <a:rPr kumimoji="1" lang="en-US" altLang="zh-CN" sz="3200" dirty="0"/>
              <a:t>Are users good at predicting what interventions will work well for them?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863AB0-197D-DA47-9569-9DF3A9B356FE}"/>
              </a:ext>
            </a:extLst>
          </p:cNvPr>
          <p:cNvSpPr txBox="1">
            <a:spLocks/>
          </p:cNvSpPr>
          <p:nvPr/>
        </p:nvSpPr>
        <p:spPr>
          <a:xfrm>
            <a:off x="795336" y="3429000"/>
            <a:ext cx="4814887" cy="2512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/>
              <a:t>Does effectiveness remain constant over time?</a:t>
            </a:r>
          </a:p>
          <a:p>
            <a:r>
              <a:rPr kumimoji="1" lang="en-US" altLang="zh-CN" sz="3200" dirty="0"/>
              <a:t>Do externalities exist?</a:t>
            </a:r>
          </a:p>
          <a:p>
            <a:endParaRPr lang="en-US" sz="3200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98E823F-409B-B940-BF27-E7BDE9564B97}"/>
              </a:ext>
            </a:extLst>
          </p:cNvPr>
          <p:cNvSpPr txBox="1">
            <a:spLocks/>
          </p:cNvSpPr>
          <p:nvPr/>
        </p:nvSpPr>
        <p:spPr>
          <a:xfrm>
            <a:off x="6460097" y="2510245"/>
            <a:ext cx="5862638" cy="918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/>
              <a:t>Questions</a:t>
            </a:r>
            <a:r>
              <a:rPr lang="en-US" sz="3200" dirty="0"/>
              <a:t> about </a:t>
            </a:r>
            <a:r>
              <a:rPr lang="en-US" sz="3200" b="1" dirty="0"/>
              <a:t>interventions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DCFF67FC-6631-FD44-B54E-8DC05A78F295}"/>
              </a:ext>
            </a:extLst>
          </p:cNvPr>
          <p:cNvSpPr txBox="1">
            <a:spLocks/>
          </p:cNvSpPr>
          <p:nvPr/>
        </p:nvSpPr>
        <p:spPr>
          <a:xfrm>
            <a:off x="795336" y="2510245"/>
            <a:ext cx="5862638" cy="739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Questions about </a:t>
            </a:r>
            <a:r>
              <a:rPr lang="en-US" sz="3200" b="1" dirty="0"/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12170057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8A247AD-A521-480D-9F55-E697804F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/>
              <a:t>Why did rotating interventions increase attrition?</a:t>
            </a:r>
            <a:endParaRPr lang="zh-CN" alt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15A9A0-3099-44F7-83F9-B5AA94A2F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Violation of mental models</a:t>
            </a:r>
          </a:p>
          <a:p>
            <a:pPr marL="0" indent="0">
              <a:buNone/>
            </a:pPr>
            <a:r>
              <a:rPr lang="en-US" altLang="zh-CN" sz="2400" dirty="0"/>
              <a:t>Users lack sense of control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34993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A8701551-BE48-6542-B7FD-466C84AB83D1}"/>
              </a:ext>
            </a:extLst>
          </p:cNvPr>
          <p:cNvSpPr/>
          <p:nvPr/>
        </p:nvSpPr>
        <p:spPr>
          <a:xfrm>
            <a:off x="-1009650" y="-9144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6663B4-A1F0-F541-BBBA-60FEC9B73795}"/>
              </a:ext>
            </a:extLst>
          </p:cNvPr>
          <p:cNvSpPr/>
          <p:nvPr/>
        </p:nvSpPr>
        <p:spPr>
          <a:xfrm>
            <a:off x="5836920" y="3680460"/>
            <a:ext cx="551688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337C68E-2032-D94C-82E6-8993A2E7297A}"/>
              </a:ext>
            </a:extLst>
          </p:cNvPr>
          <p:cNvSpPr/>
          <p:nvPr/>
        </p:nvSpPr>
        <p:spPr>
          <a:xfrm>
            <a:off x="5836920" y="733246"/>
            <a:ext cx="605028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Rotating vs static intervention strategies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Study 1: Within subjects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Rotating interventions improves effectiveness but increases attrition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Study 2: Between subjects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Rotation itself causes attrition</a:t>
            </a:r>
          </a:p>
          <a:p>
            <a:endParaRPr kumimoji="1" lang="en-US" altLang="zh-CN" sz="2800" dirty="0">
              <a:solidFill>
                <a:schemeClr val="bg1"/>
              </a:solidFill>
            </a:endParaRP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Qualitative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Rotation violates mental models</a:t>
            </a:r>
          </a:p>
          <a:p>
            <a:br>
              <a:rPr kumimoji="1" lang="en-US" altLang="zh-CN" sz="2800" dirty="0">
                <a:solidFill>
                  <a:schemeClr val="bg1"/>
                </a:solidFill>
              </a:rPr>
            </a:br>
            <a:r>
              <a:rPr kumimoji="1" lang="en-US" altLang="zh-CN" sz="2800" dirty="0">
                <a:solidFill>
                  <a:schemeClr val="bg1"/>
                </a:solidFill>
              </a:rPr>
              <a:t>Study 3: Improving users’ mental models about rotating interventions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53F633-9103-7447-986D-159FC4708106}"/>
              </a:ext>
            </a:extLst>
          </p:cNvPr>
          <p:cNvSpPr/>
          <p:nvPr/>
        </p:nvSpPr>
        <p:spPr>
          <a:xfrm>
            <a:off x="838200" y="2148840"/>
            <a:ext cx="4213860" cy="891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BA9BE75-CEC0-3C4E-BC36-6DA5CABB8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3271"/>
            <a:ext cx="4396740" cy="5468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Do interventions remain effective as time passes?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What are the side effects of interventions?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97210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1CF373F1-C704-B84F-8F07-A3A030572849}"/>
              </a:ext>
            </a:extLst>
          </p:cNvPr>
          <p:cNvSpPr/>
          <p:nvPr/>
        </p:nvSpPr>
        <p:spPr>
          <a:xfrm>
            <a:off x="-1009650" y="-9144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6663B4-A1F0-F541-BBBA-60FEC9B73795}"/>
              </a:ext>
            </a:extLst>
          </p:cNvPr>
          <p:cNvSpPr/>
          <p:nvPr/>
        </p:nvSpPr>
        <p:spPr>
          <a:xfrm>
            <a:off x="5836920" y="4914900"/>
            <a:ext cx="551688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337C68E-2032-D94C-82E6-8993A2E7297A}"/>
              </a:ext>
            </a:extLst>
          </p:cNvPr>
          <p:cNvSpPr/>
          <p:nvPr/>
        </p:nvSpPr>
        <p:spPr>
          <a:xfrm>
            <a:off x="5836920" y="733246"/>
            <a:ext cx="605028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Rotating vs static intervention strategies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Study 1: Within subjects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Rotating interventions improves effectiveness but increases attrition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Study 2: Between subjects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Rotation itself causes attrition</a:t>
            </a:r>
          </a:p>
          <a:p>
            <a:endParaRPr kumimoji="1" lang="en-US" altLang="zh-CN" sz="2800" dirty="0">
              <a:solidFill>
                <a:schemeClr val="bg1"/>
              </a:solidFill>
            </a:endParaRP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Qualitative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Rotation violates mental models</a:t>
            </a:r>
          </a:p>
          <a:p>
            <a:br>
              <a:rPr kumimoji="1" lang="en-US" altLang="zh-CN" sz="2800" dirty="0">
                <a:solidFill>
                  <a:schemeClr val="bg1"/>
                </a:solidFill>
              </a:rPr>
            </a:br>
            <a:r>
              <a:rPr kumimoji="1" lang="en-US" altLang="zh-CN" sz="2800" dirty="0">
                <a:solidFill>
                  <a:schemeClr val="bg1"/>
                </a:solidFill>
              </a:rPr>
              <a:t>Study 3: Improving users’ mental models about rotating interventions</a:t>
            </a:r>
          </a:p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CC5BA2-37DE-8740-BE27-5A5C175944E6}"/>
              </a:ext>
            </a:extLst>
          </p:cNvPr>
          <p:cNvSpPr/>
          <p:nvPr/>
        </p:nvSpPr>
        <p:spPr>
          <a:xfrm>
            <a:off x="838200" y="2691281"/>
            <a:ext cx="4213860" cy="891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1E2A673-2167-034E-BEEB-00EEE60A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3271"/>
            <a:ext cx="4396740" cy="5468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Outcomes</a:t>
            </a:r>
          </a:p>
          <a:p>
            <a:pPr marL="0" indent="0">
              <a:buNone/>
            </a:pPr>
            <a:r>
              <a:rPr kumimoji="1" lang="en-US" altLang="zh-CN" dirty="0"/>
              <a:t>Does effectiveness remain constant over time?</a:t>
            </a:r>
          </a:p>
          <a:p>
            <a:pPr marL="0" indent="0">
              <a:buNone/>
            </a:pPr>
            <a:r>
              <a:rPr kumimoji="1" lang="en-US" altLang="zh-CN" dirty="0"/>
              <a:t>What externalities exist?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Interventions</a:t>
            </a:r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43620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3631B7-B8BD-4525-BCBA-163AAF353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altLang="zh-CN" dirty="0"/>
              <a:t>Can we reduce attrition when intervention rotation happens?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AE5D9CE-1773-436C-8208-2828CC54A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Developed 2 dialogs shown when an intervention is first seen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Mental model design</a:t>
            </a:r>
          </a:p>
          <a:p>
            <a:pPr marL="0" indent="0">
              <a:buNone/>
            </a:pPr>
            <a:r>
              <a:rPr lang="en-US" altLang="zh-CN" sz="2400" dirty="0"/>
              <a:t>User control design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56551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3631B7-B8BD-4525-BCBA-163AAF353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cs typeface="+mj-cs"/>
              </a:rPr>
              <a:t>Mental model design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内容占位符 5">
            <a:extLst>
              <a:ext uri="{FF2B5EF4-FFF2-40B4-BE49-F238E27FC236}">
                <a16:creationId xmlns:a16="http://schemas.microsoft.com/office/drawing/2014/main" id="{C99FBA00-9C7F-456B-9CF8-89D12F06F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057311"/>
            <a:ext cx="6553545" cy="475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874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8F204F8B-0CD0-4518-AD2E-862186D27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057311"/>
            <a:ext cx="6553545" cy="4751319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ED3AFEAB-733A-3146-A5E0-DD31F98E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dirty="0">
                <a:solidFill>
                  <a:srgbClr val="FFFFFF"/>
                </a:solidFill>
              </a:rPr>
              <a:t>User</a:t>
            </a:r>
            <a:r>
              <a:rPr lang="zh-CN" altLang="en-US" sz="4800" dirty="0">
                <a:solidFill>
                  <a:srgbClr val="FFFFFF"/>
                </a:solidFill>
              </a:rPr>
              <a:t> </a:t>
            </a:r>
            <a:r>
              <a:rPr lang="en-US" altLang="zh-CN" sz="4800" dirty="0">
                <a:solidFill>
                  <a:srgbClr val="FFFFFF"/>
                </a:solidFill>
              </a:rPr>
              <a:t>control</a:t>
            </a:r>
            <a:r>
              <a:rPr lang="en-US" altLang="zh-CN" sz="4800" kern="1200" dirty="0">
                <a:solidFill>
                  <a:srgbClr val="FFFFFF"/>
                </a:solidFill>
                <a:cs typeface="+mj-cs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1667740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6EA57B-0F2C-4CB1-808A-ADA4F7FBB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Between subjects design, 282 participants, 10 days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Conditions differ according to which design is shown when an intervention is seen for the first time: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None: No design shown</a:t>
            </a:r>
          </a:p>
          <a:p>
            <a:pPr marL="0" indent="0">
              <a:buNone/>
            </a:pPr>
            <a:r>
              <a:rPr lang="en-US" altLang="zh-CN" sz="2400" dirty="0"/>
              <a:t>Mental model design</a:t>
            </a:r>
          </a:p>
          <a:p>
            <a:pPr marL="0" indent="0">
              <a:buNone/>
            </a:pPr>
            <a:r>
              <a:rPr lang="en-US" altLang="zh-CN" sz="2400" dirty="0"/>
              <a:t>User control design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813398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FA2B51E-D02E-AB4A-A0DC-035D3A73449A}"/>
              </a:ext>
            </a:extLst>
          </p:cNvPr>
          <p:cNvSpPr/>
          <p:nvPr/>
        </p:nvSpPr>
        <p:spPr>
          <a:xfrm>
            <a:off x="-43322" y="-182880"/>
            <a:ext cx="4729622" cy="7040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26998E3-3BCB-48D4-8CEC-6DA57883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cs typeface="+mj-cs"/>
              </a:rPr>
              <a:t>Mental model design reduces attrition by half</a:t>
            </a:r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DCB69293-C23B-43BE-9B24-83BA67287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r="3327" b="2"/>
          <a:stretch/>
        </p:blipFill>
        <p:spPr>
          <a:xfrm>
            <a:off x="5323508" y="632224"/>
            <a:ext cx="6553545" cy="3813704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BF1DB2C-B835-4A60-A549-DF25C3C351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54715" y="4886989"/>
          <a:ext cx="559908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542">
                  <a:extLst>
                    <a:ext uri="{9D8B030D-6E8A-4147-A177-3AD203B41FA5}">
                      <a16:colId xmlns:a16="http://schemas.microsoft.com/office/drawing/2014/main" val="926973257"/>
                    </a:ext>
                  </a:extLst>
                </a:gridCol>
                <a:gridCol w="2799542">
                  <a:extLst>
                    <a:ext uri="{9D8B030D-6E8A-4147-A177-3AD203B41FA5}">
                      <a16:colId xmlns:a16="http://schemas.microsoft.com/office/drawing/2014/main" val="1165803114"/>
                    </a:ext>
                  </a:extLst>
                </a:gridCol>
              </a:tblGrid>
              <a:tr h="182432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Design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Log hazard ratio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17685"/>
                  </a:ext>
                </a:extLst>
              </a:tr>
              <a:tr h="182432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Mental 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-1.015 (p &lt; 0.05)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590539"/>
                  </a:ext>
                </a:extLst>
              </a:tr>
              <a:tr h="182432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User control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-0.869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329918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06CD1A37-A6A6-4856-8223-950BD494EEB7}"/>
              </a:ext>
            </a:extLst>
          </p:cNvPr>
          <p:cNvSpPr/>
          <p:nvPr/>
        </p:nvSpPr>
        <p:spPr>
          <a:xfrm>
            <a:off x="9690823" y="4064690"/>
            <a:ext cx="114064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B1238A-EE9F-475E-BB5C-96FC691D377B}"/>
              </a:ext>
            </a:extLst>
          </p:cNvPr>
          <p:cNvSpPr txBox="1"/>
          <p:nvPr/>
        </p:nvSpPr>
        <p:spPr>
          <a:xfrm>
            <a:off x="9661043" y="3982470"/>
            <a:ext cx="1480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</a:rPr>
              <a:t>User control design</a:t>
            </a:r>
            <a:endParaRPr lang="zh-CN" altLang="en-US" sz="1000" dirty="0">
              <a:latin typeface="Calibri" panose="020F050202020403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549156-18A7-424B-864C-FC7DC71BF1AB}"/>
              </a:ext>
            </a:extLst>
          </p:cNvPr>
          <p:cNvSpPr/>
          <p:nvPr/>
        </p:nvSpPr>
        <p:spPr>
          <a:xfrm>
            <a:off x="8334078" y="4039009"/>
            <a:ext cx="114064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B8B545D-06CF-4B65-9717-B10ED12CFE92}"/>
              </a:ext>
            </a:extLst>
          </p:cNvPr>
          <p:cNvSpPr txBox="1"/>
          <p:nvPr/>
        </p:nvSpPr>
        <p:spPr>
          <a:xfrm>
            <a:off x="8345829" y="3982470"/>
            <a:ext cx="1140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</a:rPr>
              <a:t>Mental model design</a:t>
            </a:r>
            <a:endParaRPr lang="zh-CN" altLang="en-US" sz="1000" dirty="0">
              <a:latin typeface="Calibri" panose="020F050202020403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EE211EB-75AD-4066-A0A5-65AB41E29AE2}"/>
              </a:ext>
            </a:extLst>
          </p:cNvPr>
          <p:cNvSpPr/>
          <p:nvPr/>
        </p:nvSpPr>
        <p:spPr>
          <a:xfrm>
            <a:off x="7528300" y="4125872"/>
            <a:ext cx="52805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A7F9A9-CA33-4BA9-AA1E-774C08887FC8}"/>
              </a:ext>
            </a:extLst>
          </p:cNvPr>
          <p:cNvSpPr txBox="1"/>
          <p:nvPr/>
        </p:nvSpPr>
        <p:spPr>
          <a:xfrm>
            <a:off x="7528300" y="3982470"/>
            <a:ext cx="654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</a:rPr>
              <a:t>No design</a:t>
            </a:r>
            <a:endParaRPr lang="zh-CN" altLang="en-US" sz="1000" dirty="0">
              <a:latin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19B087-B5D5-4CE8-A582-1AF43D8F7415}"/>
              </a:ext>
            </a:extLst>
          </p:cNvPr>
          <p:cNvSpPr txBox="1"/>
          <p:nvPr/>
        </p:nvSpPr>
        <p:spPr>
          <a:xfrm rot="16200000">
            <a:off x="3331711" y="1702608"/>
            <a:ext cx="3421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</a:rPr>
              <a:t>Survival probability</a:t>
            </a:r>
            <a:endParaRPr lang="zh-CN" altLang="en-US" sz="1600" dirty="0">
              <a:latin typeface="Calibri" panose="020F050202020403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76772D-3E5F-4508-8BA5-95D165B1B0C2}"/>
              </a:ext>
            </a:extLst>
          </p:cNvPr>
          <p:cNvSpPr/>
          <p:nvPr/>
        </p:nvSpPr>
        <p:spPr>
          <a:xfrm>
            <a:off x="7094452" y="3653234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Days HabitLab remains installed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6424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2D6CA5D6-48DB-F242-81C0-80666C7E906C}"/>
              </a:ext>
            </a:extLst>
          </p:cNvPr>
          <p:cNvSpPr/>
          <p:nvPr/>
        </p:nvSpPr>
        <p:spPr>
          <a:xfrm>
            <a:off x="-43322" y="-182880"/>
            <a:ext cx="4729622" cy="7040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26998E3-3BCB-48D4-8CEC-6DA57883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8" y="914400"/>
            <a:ext cx="3800209" cy="28875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Mental model design reduces attrition by half</a:t>
            </a:r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DCB69293-C23B-43BE-9B24-83BA67287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r="3327" b="2"/>
          <a:stretch/>
        </p:blipFill>
        <p:spPr>
          <a:xfrm>
            <a:off x="5323508" y="632224"/>
            <a:ext cx="6553545" cy="3813704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BF1DB2C-B835-4A60-A549-DF25C3C35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244866"/>
              </p:ext>
            </p:extLst>
          </p:nvPr>
        </p:nvGraphicFramePr>
        <p:xfrm>
          <a:off x="5754715" y="4886989"/>
          <a:ext cx="559908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542">
                  <a:extLst>
                    <a:ext uri="{9D8B030D-6E8A-4147-A177-3AD203B41FA5}">
                      <a16:colId xmlns:a16="http://schemas.microsoft.com/office/drawing/2014/main" val="926973257"/>
                    </a:ext>
                  </a:extLst>
                </a:gridCol>
                <a:gridCol w="2799542">
                  <a:extLst>
                    <a:ext uri="{9D8B030D-6E8A-4147-A177-3AD203B41FA5}">
                      <a16:colId xmlns:a16="http://schemas.microsoft.com/office/drawing/2014/main" val="1165803114"/>
                    </a:ext>
                  </a:extLst>
                </a:gridCol>
              </a:tblGrid>
              <a:tr h="182432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</a:t>
                      </a:r>
                      <a:endParaRPr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 hazard ratio</a:t>
                      </a:r>
                      <a:endParaRPr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17685"/>
                  </a:ext>
                </a:extLst>
              </a:tr>
              <a:tr h="182432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Mental model</a:t>
                      </a:r>
                      <a:endParaRPr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-1.015 (p &lt; 0.05)</a:t>
                      </a:r>
                      <a:endParaRPr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590539"/>
                  </a:ext>
                </a:extLst>
              </a:tr>
              <a:tr h="182432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 control</a:t>
                      </a:r>
                      <a:endParaRPr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-0.869</a:t>
                      </a:r>
                      <a:endParaRPr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329918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06CD1A37-A6A6-4856-8223-950BD494EEB7}"/>
              </a:ext>
            </a:extLst>
          </p:cNvPr>
          <p:cNvSpPr/>
          <p:nvPr/>
        </p:nvSpPr>
        <p:spPr>
          <a:xfrm>
            <a:off x="9690823" y="4064690"/>
            <a:ext cx="114064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B1238A-EE9F-475E-BB5C-96FC691D377B}"/>
              </a:ext>
            </a:extLst>
          </p:cNvPr>
          <p:cNvSpPr txBox="1"/>
          <p:nvPr/>
        </p:nvSpPr>
        <p:spPr>
          <a:xfrm>
            <a:off x="9661043" y="3982470"/>
            <a:ext cx="1480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</a:rPr>
              <a:t>User control design</a:t>
            </a:r>
            <a:endParaRPr lang="zh-CN" altLang="en-US" sz="1000" dirty="0">
              <a:latin typeface="Calibri" panose="020F050202020403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549156-18A7-424B-864C-FC7DC71BF1AB}"/>
              </a:ext>
            </a:extLst>
          </p:cNvPr>
          <p:cNvSpPr/>
          <p:nvPr/>
        </p:nvSpPr>
        <p:spPr>
          <a:xfrm>
            <a:off x="8334078" y="4039009"/>
            <a:ext cx="114064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B8B545D-06CF-4B65-9717-B10ED12CFE92}"/>
              </a:ext>
            </a:extLst>
          </p:cNvPr>
          <p:cNvSpPr txBox="1"/>
          <p:nvPr/>
        </p:nvSpPr>
        <p:spPr>
          <a:xfrm>
            <a:off x="8345829" y="3982470"/>
            <a:ext cx="1140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</a:rPr>
              <a:t>Mental model design</a:t>
            </a:r>
            <a:endParaRPr lang="zh-CN" altLang="en-US" sz="1000" dirty="0">
              <a:latin typeface="Calibri" panose="020F050202020403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EE211EB-75AD-4066-A0A5-65AB41E29AE2}"/>
              </a:ext>
            </a:extLst>
          </p:cNvPr>
          <p:cNvSpPr/>
          <p:nvPr/>
        </p:nvSpPr>
        <p:spPr>
          <a:xfrm>
            <a:off x="7528300" y="4125872"/>
            <a:ext cx="52805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A7F9A9-CA33-4BA9-AA1E-774C08887FC8}"/>
              </a:ext>
            </a:extLst>
          </p:cNvPr>
          <p:cNvSpPr txBox="1"/>
          <p:nvPr/>
        </p:nvSpPr>
        <p:spPr>
          <a:xfrm>
            <a:off x="7528300" y="3982470"/>
            <a:ext cx="654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</a:rPr>
              <a:t>No design</a:t>
            </a:r>
            <a:endParaRPr lang="zh-CN" altLang="en-US" sz="1000" dirty="0">
              <a:latin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19B087-B5D5-4CE8-A582-1AF43D8F7415}"/>
              </a:ext>
            </a:extLst>
          </p:cNvPr>
          <p:cNvSpPr txBox="1"/>
          <p:nvPr/>
        </p:nvSpPr>
        <p:spPr>
          <a:xfrm rot="16200000">
            <a:off x="3331711" y="1702608"/>
            <a:ext cx="3421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</a:rPr>
              <a:t>Survival probability</a:t>
            </a:r>
            <a:endParaRPr lang="zh-CN" altLang="en-US" sz="1600" dirty="0">
              <a:latin typeface="Calibri" panose="020F050202020403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76772D-3E5F-4508-8BA5-95D165B1B0C2}"/>
              </a:ext>
            </a:extLst>
          </p:cNvPr>
          <p:cNvSpPr/>
          <p:nvPr/>
        </p:nvSpPr>
        <p:spPr>
          <a:xfrm>
            <a:off x="7094452" y="3653234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Days HabitLab remains installed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对话气泡: 矩形 23">
            <a:extLst>
              <a:ext uri="{FF2B5EF4-FFF2-40B4-BE49-F238E27FC236}">
                <a16:creationId xmlns:a16="http://schemas.microsoft.com/office/drawing/2014/main" id="{3E38D03F-077D-4869-BFB0-CF18817DF67E}"/>
              </a:ext>
            </a:extLst>
          </p:cNvPr>
          <p:cNvSpPr/>
          <p:nvPr/>
        </p:nvSpPr>
        <p:spPr>
          <a:xfrm>
            <a:off x="7694105" y="2289956"/>
            <a:ext cx="3542379" cy="238337"/>
          </a:xfrm>
          <a:prstGeom prst="wedgeRectCallout">
            <a:avLst>
              <a:gd name="adj1" fmla="val 64037"/>
              <a:gd name="adj2" fmla="val -640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None: 43% after 7 days</a:t>
            </a:r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2529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C851F038-C99C-AE4A-887A-F54F0D1E531D}"/>
              </a:ext>
            </a:extLst>
          </p:cNvPr>
          <p:cNvSpPr/>
          <p:nvPr/>
        </p:nvSpPr>
        <p:spPr>
          <a:xfrm>
            <a:off x="-43322" y="-182880"/>
            <a:ext cx="4729622" cy="7040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2064D56-64BE-AF4C-8A52-DCD395D72622}"/>
              </a:ext>
            </a:extLst>
          </p:cNvPr>
          <p:cNvSpPr/>
          <p:nvPr/>
        </p:nvSpPr>
        <p:spPr>
          <a:xfrm>
            <a:off x="0" y="-182880"/>
            <a:ext cx="4729622" cy="7040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26998E3-3BCB-48D4-8CEC-6DA57883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58" y="914400"/>
            <a:ext cx="3757679" cy="28875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Mental model design reduces attrition by half</a:t>
            </a:r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DCB69293-C23B-43BE-9B24-83BA67287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r="3327" b="2"/>
          <a:stretch/>
        </p:blipFill>
        <p:spPr>
          <a:xfrm>
            <a:off x="5323508" y="632224"/>
            <a:ext cx="6553545" cy="3813704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BF1DB2C-B835-4A60-A549-DF25C3C351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54715" y="4886989"/>
          <a:ext cx="559908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542">
                  <a:extLst>
                    <a:ext uri="{9D8B030D-6E8A-4147-A177-3AD203B41FA5}">
                      <a16:colId xmlns:a16="http://schemas.microsoft.com/office/drawing/2014/main" val="926973257"/>
                    </a:ext>
                  </a:extLst>
                </a:gridCol>
                <a:gridCol w="2799542">
                  <a:extLst>
                    <a:ext uri="{9D8B030D-6E8A-4147-A177-3AD203B41FA5}">
                      <a16:colId xmlns:a16="http://schemas.microsoft.com/office/drawing/2014/main" val="1165803114"/>
                    </a:ext>
                  </a:extLst>
                </a:gridCol>
              </a:tblGrid>
              <a:tr h="182432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Design</a:t>
                      </a:r>
                      <a:endParaRPr lang="zh-CN" altLang="en-US" b="0" i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Log hazard ratio</a:t>
                      </a:r>
                      <a:endParaRPr lang="zh-CN" altLang="en-US" b="0" i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17685"/>
                  </a:ext>
                </a:extLst>
              </a:tr>
              <a:tr h="182432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Mental model</a:t>
                      </a:r>
                      <a:endParaRPr lang="zh-CN" altLang="en-US" b="0" i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-1.015 (p &lt; 0.05)</a:t>
                      </a:r>
                      <a:endParaRPr lang="zh-CN" altLang="en-US" b="0" i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590539"/>
                  </a:ext>
                </a:extLst>
              </a:tr>
              <a:tr h="182432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User control</a:t>
                      </a:r>
                      <a:endParaRPr lang="zh-CN" altLang="en-US" b="0" i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-0.869</a:t>
                      </a:r>
                      <a:endParaRPr lang="zh-CN" altLang="en-US" b="0" i="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329918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06CD1A37-A6A6-4856-8223-950BD494EEB7}"/>
              </a:ext>
            </a:extLst>
          </p:cNvPr>
          <p:cNvSpPr/>
          <p:nvPr/>
        </p:nvSpPr>
        <p:spPr>
          <a:xfrm>
            <a:off x="9690823" y="4064690"/>
            <a:ext cx="114064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B1238A-EE9F-475E-BB5C-96FC691D377B}"/>
              </a:ext>
            </a:extLst>
          </p:cNvPr>
          <p:cNvSpPr txBox="1"/>
          <p:nvPr/>
        </p:nvSpPr>
        <p:spPr>
          <a:xfrm>
            <a:off x="9661043" y="3982470"/>
            <a:ext cx="1480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</a:rPr>
              <a:t>User control design</a:t>
            </a:r>
            <a:endParaRPr lang="zh-CN" altLang="en-US" sz="1000" dirty="0">
              <a:latin typeface="Calibri" panose="020F050202020403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549156-18A7-424B-864C-FC7DC71BF1AB}"/>
              </a:ext>
            </a:extLst>
          </p:cNvPr>
          <p:cNvSpPr/>
          <p:nvPr/>
        </p:nvSpPr>
        <p:spPr>
          <a:xfrm>
            <a:off x="8334078" y="4039009"/>
            <a:ext cx="114064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B8B545D-06CF-4B65-9717-B10ED12CFE92}"/>
              </a:ext>
            </a:extLst>
          </p:cNvPr>
          <p:cNvSpPr txBox="1"/>
          <p:nvPr/>
        </p:nvSpPr>
        <p:spPr>
          <a:xfrm>
            <a:off x="8345829" y="3982470"/>
            <a:ext cx="1140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</a:rPr>
              <a:t>Mental model design</a:t>
            </a:r>
            <a:endParaRPr lang="zh-CN" altLang="en-US" sz="1000" dirty="0">
              <a:latin typeface="Calibri" panose="020F050202020403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EE211EB-75AD-4066-A0A5-65AB41E29AE2}"/>
              </a:ext>
            </a:extLst>
          </p:cNvPr>
          <p:cNvSpPr/>
          <p:nvPr/>
        </p:nvSpPr>
        <p:spPr>
          <a:xfrm>
            <a:off x="7528300" y="4125872"/>
            <a:ext cx="52805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A7F9A9-CA33-4BA9-AA1E-774C08887FC8}"/>
              </a:ext>
            </a:extLst>
          </p:cNvPr>
          <p:cNvSpPr txBox="1"/>
          <p:nvPr/>
        </p:nvSpPr>
        <p:spPr>
          <a:xfrm>
            <a:off x="7528300" y="3982470"/>
            <a:ext cx="654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</a:rPr>
              <a:t>No design</a:t>
            </a:r>
            <a:endParaRPr lang="zh-CN" altLang="en-US" sz="1000" dirty="0">
              <a:latin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19B087-B5D5-4CE8-A582-1AF43D8F7415}"/>
              </a:ext>
            </a:extLst>
          </p:cNvPr>
          <p:cNvSpPr txBox="1"/>
          <p:nvPr/>
        </p:nvSpPr>
        <p:spPr>
          <a:xfrm rot="16200000">
            <a:off x="3331711" y="1702608"/>
            <a:ext cx="3421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</a:rPr>
              <a:t>Survival probability</a:t>
            </a:r>
            <a:endParaRPr lang="zh-CN" altLang="en-US" sz="1600" dirty="0">
              <a:latin typeface="Calibri" panose="020F050202020403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76772D-3E5F-4508-8BA5-95D165B1B0C2}"/>
              </a:ext>
            </a:extLst>
          </p:cNvPr>
          <p:cNvSpPr/>
          <p:nvPr/>
        </p:nvSpPr>
        <p:spPr>
          <a:xfrm>
            <a:off x="7094452" y="3653234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Days HabitLab remains installed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对话气泡: 矩形 23">
            <a:extLst>
              <a:ext uri="{FF2B5EF4-FFF2-40B4-BE49-F238E27FC236}">
                <a16:creationId xmlns:a16="http://schemas.microsoft.com/office/drawing/2014/main" id="{3E38D03F-077D-4869-BFB0-CF18817DF67E}"/>
              </a:ext>
            </a:extLst>
          </p:cNvPr>
          <p:cNvSpPr/>
          <p:nvPr/>
        </p:nvSpPr>
        <p:spPr>
          <a:xfrm>
            <a:off x="7694105" y="2289956"/>
            <a:ext cx="3542379" cy="238337"/>
          </a:xfrm>
          <a:prstGeom prst="wedgeRectCallout">
            <a:avLst>
              <a:gd name="adj1" fmla="val 64037"/>
              <a:gd name="adj2" fmla="val -640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None: 43% after 7 days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5" name="对话气泡: 矩形 24">
            <a:extLst>
              <a:ext uri="{FF2B5EF4-FFF2-40B4-BE49-F238E27FC236}">
                <a16:creationId xmlns:a16="http://schemas.microsoft.com/office/drawing/2014/main" id="{D4A839F0-150A-48D8-97B2-42A8B2DC7BB4}"/>
              </a:ext>
            </a:extLst>
          </p:cNvPr>
          <p:cNvSpPr/>
          <p:nvPr/>
        </p:nvSpPr>
        <p:spPr>
          <a:xfrm>
            <a:off x="7705856" y="1499814"/>
            <a:ext cx="3561232" cy="238337"/>
          </a:xfrm>
          <a:prstGeom prst="wedgeRectCallout">
            <a:avLst>
              <a:gd name="adj1" fmla="val 61454"/>
              <a:gd name="adj2" fmla="val -99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Mental model: 78% after 7 days</a:t>
            </a:r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288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646F733-353F-4249-A79E-9F2EF2FD14D6}"/>
              </a:ext>
            </a:extLst>
          </p:cNvPr>
          <p:cNvSpPr/>
          <p:nvPr/>
        </p:nvSpPr>
        <p:spPr>
          <a:xfrm>
            <a:off x="-885663" y="-9144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EDD36E-EC81-C24B-BB4F-75EE4C239E60}"/>
              </a:ext>
            </a:extLst>
          </p:cNvPr>
          <p:cNvSpPr/>
          <p:nvPr/>
        </p:nvSpPr>
        <p:spPr>
          <a:xfrm>
            <a:off x="838200" y="1211580"/>
            <a:ext cx="3962400" cy="891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FFFF00"/>
              </a:highligh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33A9D-6341-2447-82CD-FA232E2D4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4396740" cy="5468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Outcomes</a:t>
            </a:r>
          </a:p>
          <a:p>
            <a:pPr marL="0" indent="0">
              <a:buNone/>
            </a:pPr>
            <a:r>
              <a:rPr kumimoji="1" lang="en-US" altLang="zh-CN" dirty="0"/>
              <a:t>Does effectiveness remain constant over time?</a:t>
            </a:r>
          </a:p>
          <a:p>
            <a:pPr marL="0" indent="0">
              <a:buNone/>
            </a:pPr>
            <a:r>
              <a:rPr kumimoji="1" lang="en-US" altLang="zh-CN" dirty="0"/>
              <a:t>What externalities exist?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Interventions</a:t>
            </a:r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63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A30FAD45-B71B-D540-B738-0D09D0A2C562}"/>
              </a:ext>
            </a:extLst>
          </p:cNvPr>
          <p:cNvSpPr/>
          <p:nvPr/>
        </p:nvSpPr>
        <p:spPr>
          <a:xfrm>
            <a:off x="-43322" y="-182880"/>
            <a:ext cx="4729622" cy="7040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26998E3-3BCB-48D4-8CEC-6DA57883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914400"/>
            <a:ext cx="3842739" cy="28875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Mental model design reduces attrition by half</a:t>
            </a:r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DCB69293-C23B-43BE-9B24-83BA67287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r="3327" b="2"/>
          <a:stretch/>
        </p:blipFill>
        <p:spPr>
          <a:xfrm>
            <a:off x="5323508" y="632224"/>
            <a:ext cx="6553545" cy="3813704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BF1DB2C-B835-4A60-A549-DF25C3C351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54715" y="4886989"/>
          <a:ext cx="559908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542">
                  <a:extLst>
                    <a:ext uri="{9D8B030D-6E8A-4147-A177-3AD203B41FA5}">
                      <a16:colId xmlns:a16="http://schemas.microsoft.com/office/drawing/2014/main" val="926973257"/>
                    </a:ext>
                  </a:extLst>
                </a:gridCol>
                <a:gridCol w="2799542">
                  <a:extLst>
                    <a:ext uri="{9D8B030D-6E8A-4147-A177-3AD203B41FA5}">
                      <a16:colId xmlns:a16="http://schemas.microsoft.com/office/drawing/2014/main" val="1165803114"/>
                    </a:ext>
                  </a:extLst>
                </a:gridCol>
              </a:tblGrid>
              <a:tr h="182432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Design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Log hazard ratio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17685"/>
                  </a:ext>
                </a:extLst>
              </a:tr>
              <a:tr h="182432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Mental 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-1.015 (p &lt; 0.05)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590539"/>
                  </a:ext>
                </a:extLst>
              </a:tr>
              <a:tr h="182432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User control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-0.869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329918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06CD1A37-A6A6-4856-8223-950BD494EEB7}"/>
              </a:ext>
            </a:extLst>
          </p:cNvPr>
          <p:cNvSpPr/>
          <p:nvPr/>
        </p:nvSpPr>
        <p:spPr>
          <a:xfrm>
            <a:off x="9690823" y="4064690"/>
            <a:ext cx="114064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B1238A-EE9F-475E-BB5C-96FC691D377B}"/>
              </a:ext>
            </a:extLst>
          </p:cNvPr>
          <p:cNvSpPr txBox="1"/>
          <p:nvPr/>
        </p:nvSpPr>
        <p:spPr>
          <a:xfrm>
            <a:off x="9661043" y="3982470"/>
            <a:ext cx="1480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</a:rPr>
              <a:t>User control design</a:t>
            </a:r>
            <a:endParaRPr lang="zh-CN" altLang="en-US" sz="1000" dirty="0">
              <a:latin typeface="Calibri" panose="020F050202020403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549156-18A7-424B-864C-FC7DC71BF1AB}"/>
              </a:ext>
            </a:extLst>
          </p:cNvPr>
          <p:cNvSpPr/>
          <p:nvPr/>
        </p:nvSpPr>
        <p:spPr>
          <a:xfrm>
            <a:off x="8334078" y="4039009"/>
            <a:ext cx="114064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B8B545D-06CF-4B65-9717-B10ED12CFE92}"/>
              </a:ext>
            </a:extLst>
          </p:cNvPr>
          <p:cNvSpPr txBox="1"/>
          <p:nvPr/>
        </p:nvSpPr>
        <p:spPr>
          <a:xfrm>
            <a:off x="8345829" y="3982470"/>
            <a:ext cx="1140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</a:rPr>
              <a:t>Mental model design</a:t>
            </a:r>
            <a:endParaRPr lang="zh-CN" altLang="en-US" sz="1000" dirty="0">
              <a:latin typeface="Calibri" panose="020F050202020403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EE211EB-75AD-4066-A0A5-65AB41E29AE2}"/>
              </a:ext>
            </a:extLst>
          </p:cNvPr>
          <p:cNvSpPr/>
          <p:nvPr/>
        </p:nvSpPr>
        <p:spPr>
          <a:xfrm>
            <a:off x="7528300" y="4125872"/>
            <a:ext cx="52805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A7F9A9-CA33-4BA9-AA1E-774C08887FC8}"/>
              </a:ext>
            </a:extLst>
          </p:cNvPr>
          <p:cNvSpPr txBox="1"/>
          <p:nvPr/>
        </p:nvSpPr>
        <p:spPr>
          <a:xfrm>
            <a:off x="7528300" y="3982470"/>
            <a:ext cx="654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</a:rPr>
              <a:t>No design</a:t>
            </a:r>
            <a:endParaRPr lang="zh-CN" altLang="en-US" sz="1000" dirty="0">
              <a:latin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19B087-B5D5-4CE8-A582-1AF43D8F7415}"/>
              </a:ext>
            </a:extLst>
          </p:cNvPr>
          <p:cNvSpPr txBox="1"/>
          <p:nvPr/>
        </p:nvSpPr>
        <p:spPr>
          <a:xfrm rot="16200000">
            <a:off x="3331711" y="1702608"/>
            <a:ext cx="3421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</a:rPr>
              <a:t>Survival probability</a:t>
            </a:r>
            <a:endParaRPr lang="zh-CN" altLang="en-US" sz="1600" dirty="0">
              <a:latin typeface="Calibri" panose="020F050202020403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76772D-3E5F-4508-8BA5-95D165B1B0C2}"/>
              </a:ext>
            </a:extLst>
          </p:cNvPr>
          <p:cNvSpPr/>
          <p:nvPr/>
        </p:nvSpPr>
        <p:spPr>
          <a:xfrm>
            <a:off x="7094452" y="3653234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Days HabitLab remains installed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对话气泡: 矩形 22">
            <a:extLst>
              <a:ext uri="{FF2B5EF4-FFF2-40B4-BE49-F238E27FC236}">
                <a16:creationId xmlns:a16="http://schemas.microsoft.com/office/drawing/2014/main" id="{19AE67DB-4A75-4E31-9226-3F4DC58E50DB}"/>
              </a:ext>
            </a:extLst>
          </p:cNvPr>
          <p:cNvSpPr/>
          <p:nvPr/>
        </p:nvSpPr>
        <p:spPr>
          <a:xfrm>
            <a:off x="7694105" y="1012638"/>
            <a:ext cx="3561232" cy="238337"/>
          </a:xfrm>
          <a:prstGeom prst="wedgeRectCallout">
            <a:avLst>
              <a:gd name="adj1" fmla="val 61983"/>
              <a:gd name="adj2" fmla="val 78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User control: 78% after 7 days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对话气泡: 矩形 23">
            <a:extLst>
              <a:ext uri="{FF2B5EF4-FFF2-40B4-BE49-F238E27FC236}">
                <a16:creationId xmlns:a16="http://schemas.microsoft.com/office/drawing/2014/main" id="{3E38D03F-077D-4869-BFB0-CF18817DF67E}"/>
              </a:ext>
            </a:extLst>
          </p:cNvPr>
          <p:cNvSpPr/>
          <p:nvPr/>
        </p:nvSpPr>
        <p:spPr>
          <a:xfrm>
            <a:off x="7694105" y="2289956"/>
            <a:ext cx="3542379" cy="238337"/>
          </a:xfrm>
          <a:prstGeom prst="wedgeRectCallout">
            <a:avLst>
              <a:gd name="adj1" fmla="val 64037"/>
              <a:gd name="adj2" fmla="val -640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None: 43% after 7 days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5" name="对话气泡: 矩形 24">
            <a:extLst>
              <a:ext uri="{FF2B5EF4-FFF2-40B4-BE49-F238E27FC236}">
                <a16:creationId xmlns:a16="http://schemas.microsoft.com/office/drawing/2014/main" id="{D4A839F0-150A-48D8-97B2-42A8B2DC7BB4}"/>
              </a:ext>
            </a:extLst>
          </p:cNvPr>
          <p:cNvSpPr/>
          <p:nvPr/>
        </p:nvSpPr>
        <p:spPr>
          <a:xfrm>
            <a:off x="7705856" y="1499814"/>
            <a:ext cx="3561232" cy="238337"/>
          </a:xfrm>
          <a:prstGeom prst="wedgeRectCallout">
            <a:avLst>
              <a:gd name="adj1" fmla="val 61454"/>
              <a:gd name="adj2" fmla="val -99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Mental model: 78% after 7 days</a:t>
            </a:r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0692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03AC60E4-8E39-3040-BC4F-D216FD3C4DD2}"/>
              </a:ext>
            </a:extLst>
          </p:cNvPr>
          <p:cNvSpPr/>
          <p:nvPr/>
        </p:nvSpPr>
        <p:spPr>
          <a:xfrm>
            <a:off x="-43322" y="-182880"/>
            <a:ext cx="4729622" cy="7040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26998E3-3BCB-48D4-8CEC-6DA57883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2" y="914400"/>
            <a:ext cx="3799665" cy="28875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zh-CN" sz="4800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Mental model design reduces attrition by half</a:t>
            </a:r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DCB69293-C23B-43BE-9B24-83BA67287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r="3327" b="2"/>
          <a:stretch/>
        </p:blipFill>
        <p:spPr>
          <a:xfrm>
            <a:off x="5323508" y="632224"/>
            <a:ext cx="6553545" cy="3813704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BF1DB2C-B835-4A60-A549-DF25C3C351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54715" y="4886989"/>
          <a:ext cx="559908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542">
                  <a:extLst>
                    <a:ext uri="{9D8B030D-6E8A-4147-A177-3AD203B41FA5}">
                      <a16:colId xmlns:a16="http://schemas.microsoft.com/office/drawing/2014/main" val="926973257"/>
                    </a:ext>
                  </a:extLst>
                </a:gridCol>
                <a:gridCol w="2799542">
                  <a:extLst>
                    <a:ext uri="{9D8B030D-6E8A-4147-A177-3AD203B41FA5}">
                      <a16:colId xmlns:a16="http://schemas.microsoft.com/office/drawing/2014/main" val="1165803114"/>
                    </a:ext>
                  </a:extLst>
                </a:gridCol>
              </a:tblGrid>
              <a:tr h="182432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Design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Log hazard ratio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517685"/>
                  </a:ext>
                </a:extLst>
              </a:tr>
              <a:tr h="182432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Mental 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-1.015 (p &lt; 0.05)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590539"/>
                  </a:ext>
                </a:extLst>
              </a:tr>
              <a:tr h="182432"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User control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latin typeface="Calibri" panose="020F0502020204030204" pitchFamily="34" charset="0"/>
                        </a:rPr>
                        <a:t>-0.869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329918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06CD1A37-A6A6-4856-8223-950BD494EEB7}"/>
              </a:ext>
            </a:extLst>
          </p:cNvPr>
          <p:cNvSpPr/>
          <p:nvPr/>
        </p:nvSpPr>
        <p:spPr>
          <a:xfrm>
            <a:off x="9690823" y="4064690"/>
            <a:ext cx="114064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B1238A-EE9F-475E-BB5C-96FC691D377B}"/>
              </a:ext>
            </a:extLst>
          </p:cNvPr>
          <p:cNvSpPr txBox="1"/>
          <p:nvPr/>
        </p:nvSpPr>
        <p:spPr>
          <a:xfrm>
            <a:off x="9661043" y="3982470"/>
            <a:ext cx="1480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</a:rPr>
              <a:t>User control design</a:t>
            </a:r>
            <a:endParaRPr lang="zh-CN" altLang="en-US" sz="1000" dirty="0">
              <a:latin typeface="Calibri" panose="020F050202020403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549156-18A7-424B-864C-FC7DC71BF1AB}"/>
              </a:ext>
            </a:extLst>
          </p:cNvPr>
          <p:cNvSpPr/>
          <p:nvPr/>
        </p:nvSpPr>
        <p:spPr>
          <a:xfrm>
            <a:off x="8334078" y="4039009"/>
            <a:ext cx="114064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B8B545D-06CF-4B65-9717-B10ED12CFE92}"/>
              </a:ext>
            </a:extLst>
          </p:cNvPr>
          <p:cNvSpPr txBox="1"/>
          <p:nvPr/>
        </p:nvSpPr>
        <p:spPr>
          <a:xfrm>
            <a:off x="8345829" y="3982470"/>
            <a:ext cx="1140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</a:rPr>
              <a:t>Mental model design</a:t>
            </a:r>
            <a:endParaRPr lang="zh-CN" altLang="en-US" sz="1000" dirty="0">
              <a:latin typeface="Calibri" panose="020F050202020403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EE211EB-75AD-4066-A0A5-65AB41E29AE2}"/>
              </a:ext>
            </a:extLst>
          </p:cNvPr>
          <p:cNvSpPr/>
          <p:nvPr/>
        </p:nvSpPr>
        <p:spPr>
          <a:xfrm>
            <a:off x="7528300" y="4125872"/>
            <a:ext cx="528053" cy="23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A7F9A9-CA33-4BA9-AA1E-774C08887FC8}"/>
              </a:ext>
            </a:extLst>
          </p:cNvPr>
          <p:cNvSpPr txBox="1"/>
          <p:nvPr/>
        </p:nvSpPr>
        <p:spPr>
          <a:xfrm>
            <a:off x="7528300" y="3982470"/>
            <a:ext cx="654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Calibri" panose="020F0502020204030204" pitchFamily="34" charset="0"/>
              </a:rPr>
              <a:t>No design</a:t>
            </a:r>
            <a:endParaRPr lang="zh-CN" altLang="en-US" sz="1000" dirty="0">
              <a:latin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19B087-B5D5-4CE8-A582-1AF43D8F7415}"/>
              </a:ext>
            </a:extLst>
          </p:cNvPr>
          <p:cNvSpPr txBox="1"/>
          <p:nvPr/>
        </p:nvSpPr>
        <p:spPr>
          <a:xfrm rot="16200000">
            <a:off x="3331711" y="1702608"/>
            <a:ext cx="3421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</a:rPr>
              <a:t>Survival probability</a:t>
            </a:r>
            <a:endParaRPr lang="zh-CN" altLang="en-US" sz="1600" dirty="0">
              <a:latin typeface="Calibri" panose="020F050202020403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76772D-3E5F-4508-8BA5-95D165B1B0C2}"/>
              </a:ext>
            </a:extLst>
          </p:cNvPr>
          <p:cNvSpPr/>
          <p:nvPr/>
        </p:nvSpPr>
        <p:spPr>
          <a:xfrm>
            <a:off x="7094452" y="3653234"/>
            <a:ext cx="3619894" cy="238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Days HabitLab remains installed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对话气泡: 矩形 22">
            <a:extLst>
              <a:ext uri="{FF2B5EF4-FFF2-40B4-BE49-F238E27FC236}">
                <a16:creationId xmlns:a16="http://schemas.microsoft.com/office/drawing/2014/main" id="{19AE67DB-4A75-4E31-9226-3F4DC58E50DB}"/>
              </a:ext>
            </a:extLst>
          </p:cNvPr>
          <p:cNvSpPr/>
          <p:nvPr/>
        </p:nvSpPr>
        <p:spPr>
          <a:xfrm>
            <a:off x="7694105" y="1012638"/>
            <a:ext cx="3561232" cy="238337"/>
          </a:xfrm>
          <a:prstGeom prst="wedgeRectCallout">
            <a:avLst>
              <a:gd name="adj1" fmla="val 61983"/>
              <a:gd name="adj2" fmla="val 78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User control: 78% after 7 days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对话气泡: 矩形 23">
            <a:extLst>
              <a:ext uri="{FF2B5EF4-FFF2-40B4-BE49-F238E27FC236}">
                <a16:creationId xmlns:a16="http://schemas.microsoft.com/office/drawing/2014/main" id="{3E38D03F-077D-4869-BFB0-CF18817DF67E}"/>
              </a:ext>
            </a:extLst>
          </p:cNvPr>
          <p:cNvSpPr/>
          <p:nvPr/>
        </p:nvSpPr>
        <p:spPr>
          <a:xfrm>
            <a:off x="7694105" y="2289956"/>
            <a:ext cx="3542379" cy="238337"/>
          </a:xfrm>
          <a:prstGeom prst="wedgeRectCallout">
            <a:avLst>
              <a:gd name="adj1" fmla="val 64037"/>
              <a:gd name="adj2" fmla="val -640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None: 43% after 7 days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5" name="对话气泡: 矩形 24">
            <a:extLst>
              <a:ext uri="{FF2B5EF4-FFF2-40B4-BE49-F238E27FC236}">
                <a16:creationId xmlns:a16="http://schemas.microsoft.com/office/drawing/2014/main" id="{D4A839F0-150A-48D8-97B2-42A8B2DC7BB4}"/>
              </a:ext>
            </a:extLst>
          </p:cNvPr>
          <p:cNvSpPr/>
          <p:nvPr/>
        </p:nvSpPr>
        <p:spPr>
          <a:xfrm>
            <a:off x="7705856" y="1499814"/>
            <a:ext cx="3561232" cy="238337"/>
          </a:xfrm>
          <a:prstGeom prst="wedgeRectCallout">
            <a:avLst>
              <a:gd name="adj1" fmla="val 61454"/>
              <a:gd name="adj2" fmla="val -99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Mental model: 78% after 7 days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6" name="对话气泡: 矩形 25">
            <a:extLst>
              <a:ext uri="{FF2B5EF4-FFF2-40B4-BE49-F238E27FC236}">
                <a16:creationId xmlns:a16="http://schemas.microsoft.com/office/drawing/2014/main" id="{5B7BFC45-9E80-4B15-A9DA-9A8092FAB924}"/>
              </a:ext>
            </a:extLst>
          </p:cNvPr>
          <p:cNvSpPr/>
          <p:nvPr/>
        </p:nvSpPr>
        <p:spPr>
          <a:xfrm>
            <a:off x="5866270" y="1766084"/>
            <a:ext cx="1219447" cy="361700"/>
          </a:xfrm>
          <a:prstGeom prst="wedgeRectCallout">
            <a:avLst>
              <a:gd name="adj1" fmla="val 119186"/>
              <a:gd name="adj2" fmla="val 11462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Significant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7" name="对话气泡: 矩形 26">
            <a:extLst>
              <a:ext uri="{FF2B5EF4-FFF2-40B4-BE49-F238E27FC236}">
                <a16:creationId xmlns:a16="http://schemas.microsoft.com/office/drawing/2014/main" id="{0B18C943-6441-43C5-B5F2-2D627F22EED1}"/>
              </a:ext>
            </a:extLst>
          </p:cNvPr>
          <p:cNvSpPr/>
          <p:nvPr/>
        </p:nvSpPr>
        <p:spPr>
          <a:xfrm>
            <a:off x="5866269" y="1766084"/>
            <a:ext cx="1219447" cy="361700"/>
          </a:xfrm>
          <a:prstGeom prst="wedgeRectCallout">
            <a:avLst>
              <a:gd name="adj1" fmla="val 100633"/>
              <a:gd name="adj2" fmla="val -9126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</a:rPr>
              <a:t>Significant</a:t>
            </a:r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041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9B8CADC-466F-D54F-8768-C8C152ABC6D0}"/>
              </a:ext>
            </a:extLst>
          </p:cNvPr>
          <p:cNvSpPr/>
          <p:nvPr/>
        </p:nvSpPr>
        <p:spPr>
          <a:xfrm>
            <a:off x="-1009650" y="-9144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5B1466-72A9-C145-83D1-B9DC56F28140}"/>
              </a:ext>
            </a:extLst>
          </p:cNvPr>
          <p:cNvSpPr/>
          <p:nvPr/>
        </p:nvSpPr>
        <p:spPr>
          <a:xfrm>
            <a:off x="838200" y="2629286"/>
            <a:ext cx="4213860" cy="891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6663B4-A1F0-F541-BBBA-60FEC9B73795}"/>
              </a:ext>
            </a:extLst>
          </p:cNvPr>
          <p:cNvSpPr/>
          <p:nvPr/>
        </p:nvSpPr>
        <p:spPr>
          <a:xfrm>
            <a:off x="5836920" y="4914900"/>
            <a:ext cx="5516880" cy="15122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337C68E-2032-D94C-82E6-8993A2E7297A}"/>
              </a:ext>
            </a:extLst>
          </p:cNvPr>
          <p:cNvSpPr/>
          <p:nvPr/>
        </p:nvSpPr>
        <p:spPr>
          <a:xfrm>
            <a:off x="5836920" y="733246"/>
            <a:ext cx="605028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Rotating vs static intervention strategies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Study 1: Within subjects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Rotating interventions improves effectiveness but increases attrition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Study 2: Between subjects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Rotation itself causes attrition</a:t>
            </a:r>
          </a:p>
          <a:p>
            <a:endParaRPr kumimoji="1" lang="en-US" altLang="zh-CN" sz="2800" dirty="0">
              <a:solidFill>
                <a:schemeClr val="bg1"/>
              </a:solidFill>
            </a:endParaRP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Qualitative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Rotation violates mental models</a:t>
            </a:r>
          </a:p>
          <a:p>
            <a:br>
              <a:rPr kumimoji="1" lang="en-US" altLang="zh-CN" sz="2800" dirty="0">
                <a:solidFill>
                  <a:schemeClr val="bg1"/>
                </a:solidFill>
              </a:rPr>
            </a:br>
            <a:r>
              <a:rPr kumimoji="1" lang="en-US" altLang="zh-CN" sz="2800" dirty="0">
                <a:solidFill>
                  <a:schemeClr val="bg1"/>
                </a:solidFill>
              </a:rPr>
              <a:t>Study 3: Improving users’ mental models about rotating interventions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Our design halves attrition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040FC4C-325D-DC4B-AE37-8FBB35600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3271"/>
            <a:ext cx="4396740" cy="5468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Outcomes</a:t>
            </a:r>
          </a:p>
          <a:p>
            <a:pPr marL="0" indent="0">
              <a:buNone/>
            </a:pPr>
            <a:r>
              <a:rPr kumimoji="1" lang="en-US" altLang="zh-CN" dirty="0"/>
              <a:t>Does effectiveness remain constant over time?</a:t>
            </a:r>
          </a:p>
          <a:p>
            <a:pPr marL="0" indent="0">
              <a:buNone/>
            </a:pPr>
            <a:r>
              <a:rPr kumimoji="1" lang="en-US" altLang="zh-CN" dirty="0"/>
              <a:t>What externalities exist?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Interventions</a:t>
            </a:r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63037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4E1BCBAB-A0B7-3F4A-8A4D-BBCEF9362B96}"/>
              </a:ext>
            </a:extLst>
          </p:cNvPr>
          <p:cNvSpPr/>
          <p:nvPr/>
        </p:nvSpPr>
        <p:spPr>
          <a:xfrm>
            <a:off x="-1009650" y="-9144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4183AE9-02B7-054B-885B-119BC69A7E42}"/>
              </a:ext>
            </a:extLst>
          </p:cNvPr>
          <p:cNvSpPr txBox="1">
            <a:spLocks/>
          </p:cNvSpPr>
          <p:nvPr/>
        </p:nvSpPr>
        <p:spPr>
          <a:xfrm>
            <a:off x="5577840" y="458926"/>
            <a:ext cx="6614160" cy="559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i="1" dirty="0">
                <a:solidFill>
                  <a:schemeClr val="bg1"/>
                </a:solidFill>
              </a:rPr>
              <a:t>Rotating Online Behavior Change Interventions Increases Effectiveness But Also Increases Attrition (CSCW 2018)</a:t>
            </a:r>
            <a:endParaRPr lang="en-US" altLang="zh-CN" i="1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Static interventions decline in effectiveness over time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Rotating interventions improves effectiveness but increases attrition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Attrition may be due to incorrect mental models and lack of control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We can reduce attrition with a simple design that improves users’ mental models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4C5994-B248-D24D-9D30-E0C81C9E1C11}"/>
              </a:ext>
            </a:extLst>
          </p:cNvPr>
          <p:cNvSpPr/>
          <p:nvPr/>
        </p:nvSpPr>
        <p:spPr>
          <a:xfrm>
            <a:off x="838200" y="2644785"/>
            <a:ext cx="4213860" cy="891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65F0132-77E5-2E41-B1C1-2944C3A38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3271"/>
            <a:ext cx="4396740" cy="5468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Outcomes</a:t>
            </a:r>
          </a:p>
          <a:p>
            <a:pPr marL="0" indent="0">
              <a:buNone/>
            </a:pPr>
            <a:r>
              <a:rPr kumimoji="1" lang="en-US" altLang="zh-CN" dirty="0"/>
              <a:t>Does effectiveness remain constant over time?</a:t>
            </a:r>
          </a:p>
          <a:p>
            <a:pPr marL="0" indent="0">
              <a:buNone/>
            </a:pPr>
            <a:r>
              <a:rPr kumimoji="1" lang="en-US" altLang="zh-CN" dirty="0"/>
              <a:t>What externalities exist?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Interventions</a:t>
            </a:r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90527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EF330799-14A6-4A42-9166-2D934DF337BB}"/>
              </a:ext>
            </a:extLst>
          </p:cNvPr>
          <p:cNvSpPr/>
          <p:nvPr/>
        </p:nvSpPr>
        <p:spPr>
          <a:xfrm>
            <a:off x="-1009650" y="-91440"/>
            <a:ext cx="6545580" cy="704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EDD36E-EC81-C24B-BB4F-75EE4C239E60}"/>
              </a:ext>
            </a:extLst>
          </p:cNvPr>
          <p:cNvSpPr/>
          <p:nvPr/>
        </p:nvSpPr>
        <p:spPr>
          <a:xfrm>
            <a:off x="838200" y="3555593"/>
            <a:ext cx="4213860" cy="489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33A9D-6341-2447-82CD-FA232E2D4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3246"/>
            <a:ext cx="4396740" cy="5623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HabitLab</a:t>
            </a:r>
            <a:r>
              <a:rPr kumimoji="1" lang="en-US" altLang="zh-CN" dirty="0"/>
              <a:t>: Our in-the-wild behavior change platform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Outcomes</a:t>
            </a:r>
          </a:p>
          <a:p>
            <a:pPr marL="0" indent="0">
              <a:buNone/>
            </a:pPr>
            <a:r>
              <a:rPr kumimoji="1" lang="en-US" altLang="zh-CN" dirty="0"/>
              <a:t>Does effectiveness remain constant over time?</a:t>
            </a:r>
          </a:p>
          <a:p>
            <a:pPr marL="0" indent="0">
              <a:buNone/>
            </a:pPr>
            <a:r>
              <a:rPr kumimoji="1" lang="en-US" altLang="zh-CN" dirty="0"/>
              <a:t>What externalities exist?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2">
                    <a:lumMod val="75000"/>
                  </a:schemeClr>
                </a:solidFill>
              </a:rPr>
              <a:t>Interventions</a:t>
            </a:r>
          </a:p>
          <a:p>
            <a:pPr marL="0" indent="0">
              <a:buNone/>
            </a:pPr>
            <a:r>
              <a:rPr kumimoji="1" lang="en-US" altLang="zh-CN" dirty="0"/>
              <a:t>How do users’ preferences change over time?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4183AE9-02B7-054B-885B-119BC69A7E42}"/>
              </a:ext>
            </a:extLst>
          </p:cNvPr>
          <p:cNvSpPr txBox="1">
            <a:spLocks/>
          </p:cNvSpPr>
          <p:nvPr/>
        </p:nvSpPr>
        <p:spPr>
          <a:xfrm>
            <a:off x="5577840" y="458926"/>
            <a:ext cx="6614160" cy="559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AC9BE0-A6AA-FD49-BA3D-C6820EEAC05E}"/>
              </a:ext>
            </a:extLst>
          </p:cNvPr>
          <p:cNvSpPr/>
          <p:nvPr/>
        </p:nvSpPr>
        <p:spPr>
          <a:xfrm>
            <a:off x="5859780" y="733246"/>
            <a:ext cx="60502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i="1" dirty="0">
                <a:solidFill>
                  <a:schemeClr val="bg1"/>
                </a:solidFill>
              </a:rPr>
              <a:t>Conservation of Procrastination: Do Productivity Interventions Save Time or Just Redistribute It? (CHI 2019)</a:t>
            </a:r>
            <a:endParaRPr lang="zh-CN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9652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E030CA80-BB3B-414F-B6F2-285830BBB39E}"/>
              </a:ext>
            </a:extLst>
          </p:cNvPr>
          <p:cNvSpPr/>
          <p:nvPr/>
        </p:nvSpPr>
        <p:spPr>
          <a:xfrm>
            <a:off x="1290271" y="2763192"/>
            <a:ext cx="3832715" cy="173344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C5F930F-79BD-46E4-B892-6BDE7060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12" y="855001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3400" dirty="0"/>
              <a:t>Users use productivity tools to help them reduce time online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66629C05-A5B3-4CA5-8A44-E226118B6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9645" y="3189126"/>
            <a:ext cx="3553968" cy="865542"/>
          </a:xfrm>
          <a:prstGeom prst="rect">
            <a:avLst/>
          </a:prstGeom>
        </p:spPr>
      </p:pic>
      <p:sp>
        <p:nvSpPr>
          <p:cNvPr id="4" name="AutoShape 4" descr="「rescuetime」的圖片搜尋結果">
            <a:extLst>
              <a:ext uri="{FF2B5EF4-FFF2-40B4-BE49-F238E27FC236}">
                <a16:creationId xmlns:a16="http://schemas.microsoft.com/office/drawing/2014/main" id="{7C0410AD-3153-4F9B-AF00-5A57FA977C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629" y="4918075"/>
            <a:ext cx="58959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" name="AutoShape 6" descr="Rescuetime logo black type">
            <a:extLst>
              <a:ext uri="{FF2B5EF4-FFF2-40B4-BE49-F238E27FC236}">
                <a16:creationId xmlns:a16="http://schemas.microsoft.com/office/drawing/2014/main" id="{F32CB561-DF4A-43AD-8E2E-3693284FD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02216" y="548481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6B06F2D-6FBD-0C43-B745-DEA73EA25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72" y="4842975"/>
            <a:ext cx="5453603" cy="1724861"/>
          </a:xfrm>
          <a:prstGeom prst="round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F880E79-6CA3-DA42-A151-DB02CE405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2763192"/>
            <a:ext cx="4457700" cy="175124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075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FC5F1-88DE-2C4F-9D30-C66886EE0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Is that time actually saved, or just redirected to other unproductive activities?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50046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FC5F1-88DE-2C4F-9D30-C66886EE0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We often assume that intervention effects are isolated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99C024-4D63-C348-8709-5620F64E0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45029" y="3624941"/>
            <a:ext cx="2596243" cy="257424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419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099C024-4D63-C348-8709-5620F64E0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45029" y="3624941"/>
            <a:ext cx="2596243" cy="2574243"/>
          </a:xfrm>
          <a:prstGeom prst="round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2C3156-96B8-3C48-845D-7CFC40A3DA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BBF10B72-BB84-5645-AC7D-B1C3BF28B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We often assume that intervention effects are isolated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73799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099C024-4D63-C348-8709-5620F64E0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22229" r="34263" b="17600"/>
          <a:stretch/>
        </p:blipFill>
        <p:spPr>
          <a:xfrm>
            <a:off x="1045029" y="3624941"/>
            <a:ext cx="2596243" cy="2574243"/>
          </a:xfrm>
          <a:prstGeom prst="round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2C3156-96B8-3C48-845D-7CFC40A3DA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7" y="2812906"/>
            <a:ext cx="1877039" cy="1877039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BBF10B72-BB84-5645-AC7D-B1C3BF28B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We often assume that intervention effects are isolated</a:t>
            </a:r>
            <a:endParaRPr kumimoji="1" lang="zh-CN" altLang="en-US" dirty="0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903BAC5B-93B6-814F-A5D8-5C37A59CD241}"/>
              </a:ext>
            </a:extLst>
          </p:cNvPr>
          <p:cNvSpPr/>
          <p:nvPr/>
        </p:nvSpPr>
        <p:spPr>
          <a:xfrm rot="5400000">
            <a:off x="3559125" y="3939403"/>
            <a:ext cx="2728621" cy="1790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99219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12748</TotalTime>
  <Words>7018</Words>
  <Application>Microsoft Macintosh PowerPoint</Application>
  <PresentationFormat>宽屏</PresentationFormat>
  <Paragraphs>1124</Paragraphs>
  <Slides>224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224</vt:i4>
      </vt:variant>
    </vt:vector>
  </HeadingPairs>
  <TitlesOfParts>
    <vt:vector size="228" baseType="lpstr">
      <vt:lpstr>Arial</vt:lpstr>
      <vt:lpstr>Calibri</vt:lpstr>
      <vt:lpstr>Office 主题​​</vt:lpstr>
      <vt:lpstr>1_Office 主题​​</vt:lpstr>
      <vt:lpstr>HabitLab: In-the-wild Behavior Change Experiments at Scale</vt:lpstr>
      <vt:lpstr>People spend increasing amounts of time online</vt:lpstr>
      <vt:lpstr>People struggle to reduce their time online</vt:lpstr>
      <vt:lpstr>Users use productivity tools to help them reduce time online</vt:lpstr>
      <vt:lpstr>Interventions and resulting outcomes</vt:lpstr>
      <vt:lpstr>Online behavior change is a domain well-suited for studying interventions and outcomes</vt:lpstr>
      <vt:lpstr>Current productivity tools make assumptions about interventions and outcomes</vt:lpstr>
      <vt:lpstr>We developed HabitLab to study whether these assumptions are actually true</vt:lpstr>
      <vt:lpstr>PowerPoint 演示文稿</vt:lpstr>
      <vt:lpstr>PowerPoint 演示文稿</vt:lpstr>
      <vt:lpstr>PowerPoint 演示文稿</vt:lpstr>
      <vt:lpstr>Users select sites or apps to reduce time on (goals)</vt:lpstr>
      <vt:lpstr>Users select sites or apps to reduce time on (goals)</vt:lpstr>
      <vt:lpstr>Interventions help reduce time on goal sites and apps</vt:lpstr>
      <vt:lpstr>30+ interventions available</vt:lpstr>
      <vt:lpstr>30+ interventions available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Design process for interventions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Designing for Growth In-the-wild</vt:lpstr>
      <vt:lpstr>Designing for Growth In-the-wild</vt:lpstr>
      <vt:lpstr>Designing for Growth In-the-wild</vt:lpstr>
      <vt:lpstr>Designing for Growth In-the-wild</vt:lpstr>
      <vt:lpstr>Designing for Growth In-the-wild</vt:lpstr>
      <vt:lpstr>Designing for Growth In-the-wild</vt:lpstr>
      <vt:lpstr>Designing for Growth In-the-wild</vt:lpstr>
      <vt:lpstr>Designing for Growth In-the-wild</vt:lpstr>
      <vt:lpstr>Designing for Growth In-the-wild</vt:lpstr>
      <vt:lpstr>Designing for Growth In-the-wild</vt:lpstr>
      <vt:lpstr>Designing for Growth In-the-wild</vt:lpstr>
      <vt:lpstr>Designing for Growth In-the-wild</vt:lpstr>
      <vt:lpstr>Designing for Growth In-the-wild</vt:lpstr>
      <vt:lpstr>Designing for Growth In-the-wild</vt:lpstr>
      <vt:lpstr>Designing for Growth In-the-wild</vt:lpstr>
      <vt:lpstr>PowerPoint 演示文稿</vt:lpstr>
      <vt:lpstr>Behavior change interventions suffer from declined engagement over time</vt:lpstr>
      <vt:lpstr>Novelty effects can provide temporary boosts in engagement</vt:lpstr>
      <vt:lpstr>Existing behavior change systems tend to use static interventions</vt:lpstr>
      <vt:lpstr>[RQ] Can a strategy of rotating interventions improve effectiveness?</vt:lpstr>
      <vt:lpstr>[H1] Static interventions suffer from decreased effectiveness over time </vt:lpstr>
      <vt:lpstr>[H2] Rotation will increase intervention effectiveness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Do static interventions decline in effectiveness over time?</vt:lpstr>
      <vt:lpstr>PowerPoint 演示文稿</vt:lpstr>
      <vt:lpstr>Does rotation reduce time spent?</vt:lpstr>
      <vt:lpstr>PowerPoint 演示文稿</vt:lpstr>
      <vt:lpstr>Does rotation increase attrition?</vt:lpstr>
      <vt:lpstr>Rotating interventions increases attrition</vt:lpstr>
      <vt:lpstr>Rotating interventions increases attrition</vt:lpstr>
      <vt:lpstr>Rotating interventions increases attrition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Rotating between interventions increases attrition</vt:lpstr>
      <vt:lpstr>Rotating between interventions increases attrition</vt:lpstr>
      <vt:lpstr>Rotating between interventions increases attrition</vt:lpstr>
      <vt:lpstr>Rotating between interventions increases attrition</vt:lpstr>
      <vt:lpstr>Rotating between interventions increases attrition</vt:lpstr>
      <vt:lpstr>PowerPoint 演示文稿</vt:lpstr>
      <vt:lpstr>PowerPoint 演示文稿</vt:lpstr>
      <vt:lpstr>Collected uninstall feedback to understand reasons for attrition</vt:lpstr>
      <vt:lpstr>Collected uninstall feedback to understand reasons for attrition</vt:lpstr>
      <vt:lpstr>Why did rotating interventions increase attrition?</vt:lpstr>
      <vt:lpstr>PowerPoint 演示文稿</vt:lpstr>
      <vt:lpstr>PowerPoint 演示文稿</vt:lpstr>
      <vt:lpstr>Can we reduce attrition when intervention rotation happens?</vt:lpstr>
      <vt:lpstr>Mental model design</vt:lpstr>
      <vt:lpstr>User control design</vt:lpstr>
      <vt:lpstr>PowerPoint 演示文稿</vt:lpstr>
      <vt:lpstr>Mental model design reduces attrition by half</vt:lpstr>
      <vt:lpstr>Mental model design reduces attrition by half</vt:lpstr>
      <vt:lpstr>Mental model design reduces attrition by half</vt:lpstr>
      <vt:lpstr>Mental model design reduces attrition by half</vt:lpstr>
      <vt:lpstr>Mental model design reduces attrition by half</vt:lpstr>
      <vt:lpstr>PowerPoint 演示文稿</vt:lpstr>
      <vt:lpstr>PowerPoint 演示文稿</vt:lpstr>
      <vt:lpstr>PowerPoint 演示文稿</vt:lpstr>
      <vt:lpstr>Users use productivity tools to help them reduce time online</vt:lpstr>
      <vt:lpstr>Is that time actually saved, or just redirected to other unproductive activities?</vt:lpstr>
      <vt:lpstr>We often assume that intervention effects are isolated</vt:lpstr>
      <vt:lpstr>We often assume that intervention effects are isolated</vt:lpstr>
      <vt:lpstr>We often assume that intervention effects are isolated</vt:lpstr>
      <vt:lpstr>We often assume that intervention effects are isolated</vt:lpstr>
      <vt:lpstr>We often assume that intervention effects are isolated</vt:lpstr>
      <vt:lpstr>What if the time you saved is just shifted elsewhere?</vt:lpstr>
      <vt:lpstr>We have a limited supply of willpower</vt:lpstr>
      <vt:lpstr>PowerPoint 演示文稿</vt:lpstr>
      <vt:lpstr>PowerPoint 演示文稿</vt:lpstr>
      <vt:lpstr>Do interventions have benefits outside the apps they were targeting?</vt:lpstr>
      <vt:lpstr>Apps are designed to be habit-building</vt:lpstr>
      <vt:lpstr>PowerPoint 演示文稿</vt:lpstr>
      <vt:lpstr>PowerPoint 演示文稿</vt:lpstr>
      <vt:lpstr>RQ1: Do interventions on one site or app influence time spent on other sites and apps?</vt:lpstr>
      <vt:lpstr>RQ1: Do interventions on one site or app influence time spent on other sites and apps?</vt:lpstr>
      <vt:lpstr>RQ1: Do interventions on one site or app influence time spent on other sites and apps?</vt:lpstr>
      <vt:lpstr>RQ2: Do interventions on one device influence time spent on other devices?</vt:lpstr>
      <vt:lpstr>PowerPoint 演示文稿</vt:lpstr>
      <vt:lpstr>Are interventions effective? (Method)</vt:lpstr>
      <vt:lpstr>Are interventions effective? (Method)</vt:lpstr>
      <vt:lpstr>Are interventions effective? (Method)</vt:lpstr>
      <vt:lpstr>Interventions are effective on both platforms</vt:lpstr>
      <vt:lpstr>Interventions are effective on both platforms</vt:lpstr>
      <vt:lpstr>PowerPoint 演示文稿</vt:lpstr>
      <vt:lpstr>PowerPoint 演示文稿</vt:lpstr>
      <vt:lpstr>Is time redistributed within platform? (Method)</vt:lpstr>
      <vt:lpstr>Is time redistributed within platform? (Method)</vt:lpstr>
      <vt:lpstr>Is time redistributed within platform? (Method)</vt:lpstr>
      <vt:lpstr>Is time redistributed within platform? (Method)</vt:lpstr>
      <vt:lpstr>Is time redistributed within platform? (Method)</vt:lpstr>
      <vt:lpstr>Is time redistributed within platform? (Method)</vt:lpstr>
      <vt:lpstr>Browser: reduction of time spent on other sites when intensity is higher</vt:lpstr>
      <vt:lpstr>Mobile: No significant effect of time on one app on other apps</vt:lpstr>
      <vt:lpstr>RQ1: Do interventions on one site/app influence time spent on other sites/apps?</vt:lpstr>
      <vt:lpstr>RQ1: Do interventions on one site/app influence time spent on other sites/apps?</vt:lpstr>
      <vt:lpstr>RQ1: Do interventions on one site/app influence time spent on other sites/apps?</vt:lpstr>
      <vt:lpstr>Why was there a reduction effect on browser?</vt:lpstr>
      <vt:lpstr>Why was there no effect on mobile?</vt:lpstr>
      <vt:lpstr>Why was there no effect on mobile?</vt:lpstr>
      <vt:lpstr>PowerPoint 演示文稿</vt:lpstr>
      <vt:lpstr>PowerPoint 演示文稿</vt:lpstr>
      <vt:lpstr>Is time redistributed across devices? (Method)</vt:lpstr>
      <vt:lpstr>Is time redistributed across devices? (Method)</vt:lpstr>
      <vt:lpstr>Is time redistributed across devices? (Method)</vt:lpstr>
      <vt:lpstr>Time is not redistributed across devices</vt:lpstr>
      <vt:lpstr>RQ2: Do interventions on one device influence time spent on other devices?</vt:lpstr>
      <vt:lpstr>RQ2: Do interventions on one device influence time spent on other devices?</vt:lpstr>
      <vt:lpstr>Why were there no cross-device effects?</vt:lpstr>
      <vt:lpstr>PowerPoint 演示文稿</vt:lpstr>
      <vt:lpstr>Discussion and implications</vt:lpstr>
      <vt:lpstr>Discussion and implications</vt:lpstr>
      <vt:lpstr>Limitations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Users have different expectations for what they want productivity tools to do</vt:lpstr>
      <vt:lpstr>Users have different expectations for what they want productivity tools to do</vt:lpstr>
      <vt:lpstr>Users have different expectations for what they want productivity tools to do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Time it requires users to choose difficulty</vt:lpstr>
      <vt:lpstr>Time costs are low: 1.2 seconds to choose difficulty</vt:lpstr>
      <vt:lpstr>If less than a day has passed since they were last asked, users are less likely to answer</vt:lpstr>
      <vt:lpstr>If less than a day has passed since they were last asked, users are less likely to answer</vt:lpstr>
      <vt:lpstr>If less than a day has passed since they were last asked, users are less likely to answer</vt:lpstr>
      <vt:lpstr>If less than a day has passed since they were last asked, users are less likely to answer</vt:lpstr>
      <vt:lpstr>Excessive experience sampling increases attrition</vt:lpstr>
      <vt:lpstr>PowerPoint 演示文稿</vt:lpstr>
      <vt:lpstr>Prediction accuracy declines as sampling frequency decreases</vt:lpstr>
      <vt:lpstr>Prediction accuracy declines as sampling frequency decreases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What happens when we remove choices?</vt:lpstr>
      <vt:lpstr>Randomly assigning difficulty levels has no effect on attrition</vt:lpstr>
      <vt:lpstr>Randomly assigning difficulty levels has no effect on attrition</vt:lpstr>
      <vt:lpstr>Randomly assigning difficulty levels improves the efficacy of interventions</vt:lpstr>
      <vt:lpstr>Randomly assigning difficulty levels improves the efficacy of interventions</vt:lpstr>
      <vt:lpstr>PowerPoint 演示文稿</vt:lpstr>
      <vt:lpstr>Discussion</vt:lpstr>
      <vt:lpstr>Discussion</vt:lpstr>
      <vt:lpstr>Discussion</vt:lpstr>
      <vt:lpstr>Discussion</vt:lpstr>
      <vt:lpstr>Project summary</vt:lpstr>
      <vt:lpstr>PowerPoint 演示文稿</vt:lpstr>
      <vt:lpstr>Discussion and Implications</vt:lpstr>
      <vt:lpstr>Recommendations</vt:lpstr>
      <vt:lpstr>Future work</vt:lpstr>
      <vt:lpstr>Future work (more distant future)</vt:lpstr>
      <vt:lpstr>Thesis Statement</vt:lpstr>
      <vt:lpstr>Acknowledgements</vt:lpstr>
      <vt:lpstr>PowerPoint 演示文稿</vt:lpstr>
      <vt:lpstr>Backup slides</vt:lpstr>
      <vt:lpstr>PowerPoint 演示文稿</vt:lpstr>
      <vt:lpstr>Why study online behavior change?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In-the-wild experimentation for online behavior change</dc:title>
  <dc:creator>Kovacs Geza</dc:creator>
  <cp:lastModifiedBy>Kovacs Geza</cp:lastModifiedBy>
  <cp:revision>618</cp:revision>
  <cp:lastPrinted>2019-05-31T18:16:07Z</cp:lastPrinted>
  <dcterms:created xsi:type="dcterms:W3CDTF">2018-10-31T17:34:35Z</dcterms:created>
  <dcterms:modified xsi:type="dcterms:W3CDTF">2019-05-31T22:55:35Z</dcterms:modified>
</cp:coreProperties>
</file>